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250C817-5FC7-43E3-89AC-FA76BE62CF2C}">
  <a:tblStyle styleId="{E250C817-5FC7-43E3-89AC-FA76BE62CF2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D"/>
          </a:solidFill>
        </a:fill>
      </a:tcStyle>
    </a:wholeTbl>
    <a:band1H>
      <a:tcTxStyle/>
      <a:tcStyle>
        <a:fill>
          <a:solidFill>
            <a:srgbClr val="CAD0D8"/>
          </a:solidFill>
        </a:fill>
      </a:tcStyle>
    </a:band1H>
    <a:band2H>
      <a:tcTxStyle/>
    </a:band2H>
    <a:band1V>
      <a:tcTxStyle/>
      <a:tcStyle>
        <a:fill>
          <a:solidFill>
            <a:srgbClr val="CAD0D8"/>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7 seconds.( I will select 2 best slides (i will give them extra points and students will present for CIS committee)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Shape 2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47" name="Shape 2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Shape 27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79" name="Shape 2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Shape 28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7" name="Shape 28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Shape 30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07" name="Shape 30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Introduce the problem that the your project (in new version) tackles with GIF or screenshot.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Shape 40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05" name="Shape 40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72" name="Shape 17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Shape 4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Include your contact information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Ask if anyone has any questions for you.</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Thank your audience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20" name="Shape 4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System design: Highlight the parts that you contributed to them.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 System decomposition; identify the architecture patterns used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 System deployment – h/w and s/w requirements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81" name="Shape 18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seconds.Minimal class diagram. Highlight the classes that you created/modified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Identify the design patterns used (one or more slides).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60 seconds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tile of user story</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36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The most important user story you worked on it. You have to describe this one very well and be proud of that.</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Go into the details of the most important/significant tasks using bullet lists or visual graphs or state chart diagram</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Sequence Diagram for this user story is mandatory  (in another separate page if required)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9" name="Shape 19"/>
          <p:cNvSpPr txBox="1"/>
          <p:nvPr>
            <p:ph type="ctrTitle"/>
          </p:nvPr>
        </p:nvSpPr>
        <p:spPr>
          <a:xfrm>
            <a:off x="1600200" y="2492375"/>
            <a:ext cx="6762749" cy="1470025"/>
          </a:xfrm>
          <a:prstGeom prst="rect">
            <a:avLst/>
          </a:prstGeom>
          <a:noFill/>
          <a:ln>
            <a:noFill/>
          </a:ln>
        </p:spPr>
        <p:txBody>
          <a:bodyPr anchorCtr="0" anchor="b"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44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1" y="3966882"/>
            <a:ext cx="6762749" cy="1752600"/>
          </a:xfrm>
          <a:prstGeom prst="rect">
            <a:avLst/>
          </a:prstGeom>
          <a:noFill/>
          <a:ln>
            <a:noFill/>
          </a:ln>
        </p:spPr>
        <p:txBody>
          <a:bodyPr anchorCtr="0" anchor="t" bIns="91425" lIns="91425" spcFirstLastPara="1" rIns="91425" wrap="square" tIns="91425"/>
          <a:lstStyle>
            <a:lvl1pPr lvl="0" marR="0" rtl="0" algn="r">
              <a:lnSpc>
                <a:spcPct val="100000"/>
              </a:lnSpc>
              <a:spcBef>
                <a:spcPts val="600"/>
              </a:spcBef>
              <a:spcAft>
                <a:spcPts val="0"/>
              </a:spcAft>
              <a:buClr>
                <a:schemeClr val="lt1"/>
              </a:buClr>
              <a:buSzPts val="2200"/>
              <a:buFont typeface="Noto Sans Symbols"/>
              <a:buNone/>
              <a:defRPr b="0" i="0" sz="1800" u="none" cap="none" strike="noStrike">
                <a:solidFill>
                  <a:schemeClr val="lt1"/>
                </a:solidFill>
                <a:latin typeface="Trebuchet MS"/>
                <a:ea typeface="Trebuchet MS"/>
                <a:cs typeface="Trebuchet MS"/>
                <a:sym typeface="Trebuchet MS"/>
              </a:defRPr>
            </a:lvl1pPr>
            <a:lvl2pPr lvl="1" marR="0" rtl="0" algn="ctr">
              <a:lnSpc>
                <a:spcPct val="100000"/>
              </a:lnSpc>
              <a:spcBef>
                <a:spcPts val="600"/>
              </a:spcBef>
              <a:spcAft>
                <a:spcPts val="0"/>
              </a:spcAft>
              <a:buClr>
                <a:srgbClr val="888888"/>
              </a:buClr>
              <a:buSzPts val="2000"/>
              <a:buFont typeface="Noto Sans Symbols"/>
              <a:buNone/>
              <a:defRPr b="0" i="0" sz="2000" u="none" cap="none" strike="noStrike">
                <a:solidFill>
                  <a:srgbClr val="888888"/>
                </a:solidFill>
                <a:latin typeface="Trebuchet MS"/>
                <a:ea typeface="Trebuchet MS"/>
                <a:cs typeface="Trebuchet MS"/>
                <a:sym typeface="Trebuchet MS"/>
              </a:defRPr>
            </a:lvl2pPr>
            <a:lvl3pPr lvl="2"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3pPr>
            <a:lvl4pPr lvl="3"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4pPr>
            <a:lvl5pPr lvl="4" marR="0" rtl="0" algn="ctr">
              <a:lnSpc>
                <a:spcPct val="100000"/>
              </a:lnSpc>
              <a:spcBef>
                <a:spcPts val="600"/>
              </a:spcBef>
              <a:spcAft>
                <a:spcPts val="0"/>
              </a:spcAft>
              <a:buClr>
                <a:srgbClr val="888888"/>
              </a:buClr>
              <a:buSzPts val="1800"/>
              <a:buFont typeface="Noto Sans Symbols"/>
              <a:buNone/>
              <a:defRPr b="0" i="0" sz="1800" u="none" cap="none" strike="noStrike">
                <a:solidFill>
                  <a:srgbClr val="888888"/>
                </a:solidFill>
                <a:latin typeface="Trebuchet MS"/>
                <a:ea typeface="Trebuchet MS"/>
                <a:cs typeface="Trebuchet MS"/>
                <a:sym typeface="Trebuchet M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
        <p:nvSpPr>
          <p:cNvPr id="22" name="Shape 22"/>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95" name="Shape 9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00" name="Shape 100"/>
          <p:cNvSpPr txBox="1"/>
          <p:nvPr>
            <p:ph type="title"/>
          </p:nvPr>
        </p:nvSpPr>
        <p:spPr>
          <a:xfrm>
            <a:off x="779464" y="590550"/>
            <a:ext cx="3657600" cy="116205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8"/>
            <a:ext cx="3657600" cy="5308787"/>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3" y="187325"/>
            <a:ext cx="8535987" cy="6483350"/>
          </a:xfrm>
          <a:prstGeom prst="rect">
            <a:avLst/>
          </a:prstGeom>
          <a:noFill/>
          <a:ln>
            <a:noFill/>
          </a:ln>
        </p:spPr>
      </p:pic>
      <p:sp>
        <p:nvSpPr>
          <p:cNvPr id="108" name="Shape 108"/>
          <p:cNvSpPr txBox="1"/>
          <p:nvPr>
            <p:ph type="title"/>
          </p:nvPr>
        </p:nvSpPr>
        <p:spPr>
          <a:xfrm>
            <a:off x="3886200" y="533400"/>
            <a:ext cx="4476750" cy="12525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4" y="1828800"/>
            <a:ext cx="4474539" cy="381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3" y="179292"/>
            <a:ext cx="3281087" cy="6483096"/>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8"/>
            <a:ext cx="2676525"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Alt.">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16" name="Shape 116"/>
          <p:cNvSpPr txBox="1"/>
          <p:nvPr>
            <p:ph type="title"/>
          </p:nvPr>
        </p:nvSpPr>
        <p:spPr>
          <a:xfrm>
            <a:off x="4710953" y="533400"/>
            <a:ext cx="3657600" cy="12525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1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500" cy="6483350"/>
          </a:xfrm>
          <a:prstGeom prst="rect">
            <a:avLst/>
          </a:prstGeom>
          <a:noFill/>
          <a:ln>
            <a:noFill/>
          </a:ln>
        </p:spPr>
      </p:pic>
      <p:sp>
        <p:nvSpPr>
          <p:cNvPr id="124" name="Shape 124"/>
          <p:cNvSpPr txBox="1"/>
          <p:nvPr>
            <p:ph type="title"/>
          </p:nvPr>
        </p:nvSpPr>
        <p:spPr>
          <a:xfrm>
            <a:off x="808038" y="3778624"/>
            <a:ext cx="7560515" cy="110265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4"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2000"/>
              </a:spcBef>
              <a:spcAft>
                <a:spcPts val="0"/>
              </a:spcAft>
              <a:buClr>
                <a:srgbClr val="001D4D"/>
              </a:buClr>
              <a:buSzPts val="1400"/>
              <a:buFont typeface="Noto Sans Symbols"/>
              <a:buNone/>
              <a:defRPr b="0" i="0" sz="3200" u="none" cap="none" strike="noStrike">
                <a:solidFill>
                  <a:srgbClr val="001D4D"/>
                </a:solidFill>
                <a:latin typeface="Trebuchet MS"/>
                <a:ea typeface="Trebuchet MS"/>
                <a:cs typeface="Trebuchet MS"/>
                <a:sym typeface="Trebuchet MS"/>
              </a:defRPr>
            </a:lvl1pPr>
            <a:lvl2pPr lvl="1" marR="0" rtl="0" algn="l">
              <a:lnSpc>
                <a:spcPct val="100000"/>
              </a:lnSpc>
              <a:spcBef>
                <a:spcPts val="600"/>
              </a:spcBef>
              <a:spcAft>
                <a:spcPts val="0"/>
              </a:spcAft>
              <a:buClr>
                <a:srgbClr val="001D4D"/>
              </a:buClr>
              <a:buSzPts val="1400"/>
              <a:buFont typeface="Noto Sans Symbols"/>
              <a:buNone/>
              <a:defRPr b="0" i="0" sz="2800" u="none" cap="none" strike="noStrike">
                <a:solidFill>
                  <a:srgbClr val="001D4D"/>
                </a:solidFill>
                <a:latin typeface="Trebuchet MS"/>
                <a:ea typeface="Trebuchet MS"/>
                <a:cs typeface="Trebuchet MS"/>
                <a:sym typeface="Trebuchet MS"/>
              </a:defRPr>
            </a:lvl2pPr>
            <a:lvl3pPr lvl="2" marR="0" rtl="0" algn="l">
              <a:lnSpc>
                <a:spcPct val="100000"/>
              </a:lnSpc>
              <a:spcBef>
                <a:spcPts val="600"/>
              </a:spcBef>
              <a:spcAft>
                <a:spcPts val="0"/>
              </a:spcAft>
              <a:buClr>
                <a:srgbClr val="001D4D"/>
              </a:buClr>
              <a:buSzPts val="1400"/>
              <a:buFont typeface="Noto Sans Symbols"/>
              <a:buNone/>
              <a:defRPr b="0" i="0" sz="2400" u="none" cap="none" strike="noStrike">
                <a:solidFill>
                  <a:srgbClr val="001D4D"/>
                </a:solidFill>
                <a:latin typeface="Trebuchet MS"/>
                <a:ea typeface="Trebuchet MS"/>
                <a:cs typeface="Trebuchet MS"/>
                <a:sym typeface="Trebuchet MS"/>
              </a:defRPr>
            </a:lvl3pPr>
            <a:lvl4pPr lvl="3"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4pPr>
            <a:lvl5pPr lvl="4" marR="0" rtl="0" algn="l">
              <a:lnSpc>
                <a:spcPct val="100000"/>
              </a:lnSpc>
              <a:spcBef>
                <a:spcPts val="600"/>
              </a:spcBef>
              <a:spcAft>
                <a:spcPts val="0"/>
              </a:spcAft>
              <a:buClr>
                <a:srgbClr val="001D4D"/>
              </a:buClr>
              <a:buSzPts val="1400"/>
              <a:buFont typeface="Noto Sans Symbols"/>
              <a:buNone/>
              <a:defRPr b="0" i="0" sz="2000" u="none" cap="none" strike="noStrike">
                <a:solidFill>
                  <a:srgbClr val="001D4D"/>
                </a:solidFill>
                <a:latin typeface="Trebuchet MS"/>
                <a:ea typeface="Trebuchet MS"/>
                <a:cs typeface="Trebuchet MS"/>
                <a:sym typeface="Trebuchet M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4" y="4827493"/>
            <a:ext cx="7559977" cy="122088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00"/>
              </a:spcBef>
              <a:spcAft>
                <a:spcPts val="0"/>
              </a:spcAft>
              <a:buClr>
                <a:srgbClr val="001D4D"/>
              </a:buClr>
              <a:buSzPts val="2200"/>
              <a:buFont typeface="Noto Sans Symbols"/>
              <a:buNone/>
              <a:defRPr b="0" i="0" sz="1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0" i="0" sz="12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0" i="0" sz="10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0" i="0" sz="9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8"/>
            <a:ext cx="1865313"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3" y="6288088"/>
            <a:ext cx="5218112"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2" name="Shape 13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3" cy="7583487"/>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139" name="Shape 139"/>
          <p:cNvSpPr txBox="1"/>
          <p:nvPr>
            <p:ph type="title"/>
          </p:nvPr>
        </p:nvSpPr>
        <p:spPr>
          <a:xfrm rot="5400000">
            <a:off x="5373267" y="2734843"/>
            <a:ext cx="5268912" cy="1358153"/>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26" name="Shape 26"/>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500" cy="6483350"/>
          </a:xfrm>
          <a:prstGeom prst="rect">
            <a:avLst/>
          </a:prstGeom>
          <a:noFill/>
          <a:ln>
            <a:noFill/>
          </a:ln>
        </p:spPr>
      </p:pic>
      <p:sp>
        <p:nvSpPr>
          <p:cNvPr id="33" name="Shape 33"/>
          <p:cNvSpPr txBox="1"/>
          <p:nvPr>
            <p:ph type="title"/>
          </p:nvPr>
        </p:nvSpPr>
        <p:spPr>
          <a:xfrm>
            <a:off x="779463" y="2591360"/>
            <a:ext cx="7583487" cy="13620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0" sz="44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3" y="3950354"/>
            <a:ext cx="7583487" cy="150018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00"/>
              </a:spcBef>
              <a:spcAft>
                <a:spcPts val="0"/>
              </a:spcAft>
              <a:buClr>
                <a:srgbClr val="001D4D"/>
              </a:buClr>
              <a:buSzPts val="2200"/>
              <a:buFont typeface="Noto Sans Symbols"/>
              <a:buNone/>
              <a:defRPr b="0" i="0" sz="20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888888"/>
              </a:buClr>
              <a:buSzPts val="200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888888"/>
              </a:buClr>
              <a:buSzPts val="180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888888"/>
              </a:buClr>
              <a:buSzPts val="1800"/>
              <a:buFont typeface="Noto Sans Symbols"/>
              <a:buNone/>
              <a:defRPr b="0" i="0" sz="1400" u="none" cap="none" strike="noStrike">
                <a:solidFill>
                  <a:srgbClr val="888888"/>
                </a:solidFill>
                <a:latin typeface="Trebuchet MS"/>
                <a:ea typeface="Trebuchet MS"/>
                <a:cs typeface="Trebuchet MS"/>
                <a:sym typeface="Trebuchet MS"/>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40" name="Shape 4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cxnSp>
        <p:nvCxnSpPr>
          <p:cNvPr id="48" name="Shape 48"/>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49" name="Shape 49"/>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cxnSp>
        <p:nvCxnSpPr>
          <p:cNvPr id="50" name="Shape 50"/>
          <p:cNvCxnSpPr/>
          <p:nvPr/>
        </p:nvCxnSpPr>
        <p:spPr>
          <a:xfrm>
            <a:off x="874713" y="2286000"/>
            <a:ext cx="3562350" cy="1588"/>
          </a:xfrm>
          <a:prstGeom prst="straightConnector1">
            <a:avLst/>
          </a:prstGeom>
          <a:noFill/>
          <a:ln cap="flat" cmpd="sng" w="19050">
            <a:solidFill>
              <a:schemeClr val="lt1"/>
            </a:solidFill>
            <a:prstDash val="solid"/>
            <a:round/>
            <a:headEnd len="sm" w="sm" type="none"/>
            <a:tailEnd len="sm" w="sm" type="none"/>
          </a:ln>
        </p:spPr>
      </p:cxnSp>
      <p:cxnSp>
        <p:nvCxnSpPr>
          <p:cNvPr id="51" name="Shape 51"/>
          <p:cNvCxnSpPr/>
          <p:nvPr/>
        </p:nvCxnSpPr>
        <p:spPr>
          <a:xfrm>
            <a:off x="4816475" y="2286000"/>
            <a:ext cx="3565525" cy="1588"/>
          </a:xfrm>
          <a:prstGeom prst="straightConnector1">
            <a:avLst/>
          </a:prstGeom>
          <a:noFill/>
          <a:ln cap="flat" cmpd="sng" w="19050">
            <a:solidFill>
              <a:schemeClr val="lt1"/>
            </a:solidFill>
            <a:prstDash val="solid"/>
            <a:round/>
            <a:headEnd len="sm" w="sm" type="none"/>
            <a:tailEnd len="sm" w="sm" type="none"/>
          </a:ln>
        </p:spPr>
      </p:cxnSp>
      <p:sp>
        <p:nvSpPr>
          <p:cNvPr id="52" name="Shape 52"/>
          <p:cNvSpPr txBox="1"/>
          <p:nvPr>
            <p:ph type="title"/>
          </p:nvPr>
        </p:nvSpPr>
        <p:spPr>
          <a:xfrm>
            <a:off x="779463" y="381000"/>
            <a:ext cx="7583487" cy="104438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3"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3" y="2362199"/>
            <a:ext cx="3657600" cy="36861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5"/>
            <a:ext cx="3657600" cy="789828"/>
          </a:xfrm>
          <a:prstGeom prst="rect">
            <a:avLst/>
          </a:prstGeom>
          <a:noFill/>
          <a:ln>
            <a:noFill/>
          </a:ln>
        </p:spPr>
        <p:txBody>
          <a:bodyPr anchorCtr="0" anchor="b" bIns="91425" lIns="91425" spcFirstLastPara="1" rIns="91425" wrap="square" tIns="91425"/>
          <a:lstStyle>
            <a:lvl1pPr indent="-228600" lvl="0" marL="457200" marR="0" rtl="0" algn="ctr">
              <a:lnSpc>
                <a:spcPct val="107142"/>
              </a:lnSpc>
              <a:spcBef>
                <a:spcPts val="0"/>
              </a:spcBef>
              <a:spcAft>
                <a:spcPts val="0"/>
              </a:spcAft>
              <a:buClr>
                <a:srgbClr val="001D4D"/>
              </a:buClr>
              <a:buSzPts val="2200"/>
              <a:buFont typeface="Noto Sans Symbols"/>
              <a:buNone/>
              <a:defRPr b="0" i="0" sz="2800" u="none" cap="none" strike="noStrike">
                <a:solidFill>
                  <a:srgbClr val="001D4D"/>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rgbClr val="001D4D"/>
              </a:buClr>
              <a:buSzPts val="2000"/>
              <a:buFont typeface="Noto Sans Symbols"/>
              <a:buNone/>
              <a:defRPr b="1" i="0" sz="2000" u="none" cap="none" strike="noStrike">
                <a:solidFill>
                  <a:srgbClr val="001D4D"/>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rgbClr val="001D4D"/>
              </a:buClr>
              <a:buSzPts val="1800"/>
              <a:buFont typeface="Noto Sans Symbols"/>
              <a:buNone/>
              <a:defRPr b="1" i="0" sz="1800" u="none" cap="none" strike="noStrike">
                <a:solidFill>
                  <a:srgbClr val="001D4D"/>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rgbClr val="001D4D"/>
              </a:buClr>
              <a:buSzPts val="1800"/>
              <a:buFont typeface="Noto Sans Symbols"/>
              <a:buNone/>
              <a:defRPr b="1" i="0" sz="1600" u="none" cap="none" strike="noStrike">
                <a:solidFill>
                  <a:srgbClr val="001D4D"/>
                </a:solidFill>
                <a:latin typeface="Trebuchet MS"/>
                <a:ea typeface="Trebuchet MS"/>
                <a:cs typeface="Trebuchet MS"/>
                <a:sym typeface="Trebuchet M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62" name="Shape 62"/>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1"/>
            <a:ext cx="7585076"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0" name="Shape 70"/>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79" name="Shape 7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1"/>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20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1pPr>
            <a:lvl2pPr indent="-342900" lvl="1" marL="9144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89" name="Shape 8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8"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3" y="1828800"/>
            <a:ext cx="7583487" cy="4208463"/>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2000"/>
              </a:spcBef>
              <a:spcAft>
                <a:spcPts val="0"/>
              </a:spcAft>
              <a:buClr>
                <a:srgbClr val="001D4D"/>
              </a:buClr>
              <a:buSzPts val="2200"/>
              <a:buFont typeface="Noto Sans Symbols"/>
              <a:buChar char="●"/>
              <a:defRPr b="0" i="0" sz="2200" u="none" cap="none" strike="noStrike">
                <a:solidFill>
                  <a:srgbClr val="001D4D"/>
                </a:solidFill>
                <a:latin typeface="Trebuchet MS"/>
                <a:ea typeface="Trebuchet MS"/>
                <a:cs typeface="Trebuchet MS"/>
                <a:sym typeface="Trebuchet MS"/>
              </a:defRPr>
            </a:lvl1pPr>
            <a:lvl2pPr indent="-355600" lvl="1" marL="914400" marR="0" rtl="0" algn="l">
              <a:lnSpc>
                <a:spcPct val="100000"/>
              </a:lnSpc>
              <a:spcBef>
                <a:spcPts val="600"/>
              </a:spcBef>
              <a:spcAft>
                <a:spcPts val="0"/>
              </a:spcAft>
              <a:buClr>
                <a:srgbClr val="001D4D"/>
              </a:buClr>
              <a:buSzPts val="2000"/>
              <a:buFont typeface="Noto Sans Symbols"/>
              <a:buChar char="●"/>
              <a:defRPr b="0" i="0" sz="2000" u="none" cap="none" strike="noStrike">
                <a:solidFill>
                  <a:srgbClr val="001D4D"/>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rgbClr val="001D4D"/>
              </a:buClr>
              <a:buSzPts val="1800"/>
              <a:buFont typeface="Noto Sans Symbols"/>
              <a:buChar char="●"/>
              <a:defRPr b="0" i="0" sz="1800" u="none" cap="none" strike="noStrike">
                <a:solidFill>
                  <a:srgbClr val="001D4D"/>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8"/>
            <a:ext cx="1887538"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8"/>
            <a:ext cx="5238750" cy="365125"/>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Trebuchet MS"/>
                <a:ea typeface="Trebuchet MS"/>
                <a:cs typeface="Trebuchet MS"/>
                <a:sym typeface="Trebuchet MS"/>
              </a:defRPr>
            </a:lvl9pPr>
          </a:lstStyle>
          <a:p>
            <a:pPr indent="0" lvl="0" marL="0">
              <a:spcBef>
                <a:spcPts val="0"/>
              </a:spcBef>
              <a:spcAft>
                <a:spcPts val="0"/>
              </a:spcAft>
              <a:buNone/>
            </a:pPr>
            <a:fld id="{00000000-1234-1234-1234-123412341234}" type="slidenum">
              <a:rPr lang="en-US"/>
              <a:t>‹#›</a:t>
            </a:fld>
            <a:endParaRPr/>
          </a:p>
        </p:txBody>
      </p:sp>
      <p:pic>
        <p:nvPicPr>
          <p:cNvPr descr="FIULogo_H_CMYK_fx.png" id="16" name="Shape 16"/>
          <p:cNvPicPr preferRelativeResize="0"/>
          <p:nvPr/>
        </p:nvPicPr>
        <p:blipFill rotWithShape="1">
          <a:blip r:embed="rId1">
            <a:alphaModFix/>
          </a:blip>
          <a:srcRect b="0" l="0" r="0" t="0"/>
          <a:stretch/>
        </p:blipFill>
        <p:spPr>
          <a:xfrm>
            <a:off x="6103938" y="5959475"/>
            <a:ext cx="2430462" cy="6937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8"/>
            <a:ext cx="8686800" cy="39009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4400" u="none" cap="none" strike="noStrike">
                <a:solidFill>
                  <a:srgbClr val="001D4D"/>
                </a:solidFill>
                <a:latin typeface="Trebuchet MS"/>
                <a:ea typeface="Trebuchet MS"/>
                <a:cs typeface="Trebuchet MS"/>
                <a:sym typeface="Trebuchet MS"/>
              </a:rPr>
              <a:t>Virtual Roll Call 4.0</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rgbClr val="000000"/>
                </a:solidFill>
                <a:latin typeface="Trebuchet MS"/>
                <a:ea typeface="Trebuchet MS"/>
                <a:cs typeface="Trebuchet MS"/>
                <a:sym typeface="Trebuchet MS"/>
              </a:rPr>
              <a:t>Team Members: Darilys Pereira Lopez, Juan Hernandez</a:t>
            </a:r>
            <a:br>
              <a:rPr b="0" i="0" lang="en-US" sz="2500" u="none" cap="none" strike="noStrike">
                <a:solidFill>
                  <a:srgbClr val="000000"/>
                </a:solidFill>
                <a:latin typeface="Trebuchet MS"/>
                <a:ea typeface="Trebuchet MS"/>
                <a:cs typeface="Trebuchet MS"/>
                <a:sym typeface="Trebuchet MS"/>
              </a:rPr>
            </a:br>
            <a:r>
              <a:rPr b="0" i="0" lang="en-US" sz="2500" u="none" cap="none" strike="noStrike">
                <a:solidFill>
                  <a:srgbClr val="000000"/>
                </a:solidFill>
                <a:latin typeface="Trebuchet MS"/>
                <a:ea typeface="Trebuchet MS"/>
                <a:cs typeface="Trebuchet MS"/>
                <a:sym typeface="Trebuchet MS"/>
              </a:rPr>
              <a:t>Product Owner: Jason Cohen, Frank Alvarado</a:t>
            </a:r>
            <a:endParaRPr b="0" i="0" sz="25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rgbClr val="000000"/>
                </a:solidFill>
                <a:latin typeface="Trebuchet MS"/>
                <a:ea typeface="Trebuchet MS"/>
                <a:cs typeface="Trebuchet MS"/>
                <a:sym typeface="Trebuchet MS"/>
              </a:rPr>
              <a:t>Instructor: Masoud Sadjadi</a:t>
            </a:r>
            <a:br>
              <a:rPr b="0" i="0" lang="en-US" sz="2800" u="none" cap="none" strike="noStrike">
                <a:solidFill>
                  <a:srgbClr val="000000"/>
                </a:solidFill>
                <a:latin typeface="Trebuchet MS"/>
                <a:ea typeface="Trebuchet MS"/>
                <a:cs typeface="Trebuchet MS"/>
                <a:sym typeface="Trebuchet MS"/>
              </a:rPr>
            </a:br>
            <a:br>
              <a:rPr b="0" i="0" lang="en-US" sz="4400" u="none" cap="none" strike="noStrike">
                <a:solidFill>
                  <a:srgbClr val="000000"/>
                </a:solidFill>
                <a:latin typeface="Trebuchet MS"/>
                <a:ea typeface="Trebuchet MS"/>
                <a:cs typeface="Trebuchet MS"/>
                <a:sym typeface="Trebuchet MS"/>
              </a:rPr>
            </a:br>
            <a:r>
              <a:rPr b="0" i="0" lang="en-US" sz="1800" u="none" cap="none" strike="noStrike">
                <a:solidFill>
                  <a:srgbClr val="000000"/>
                </a:solidFill>
                <a:latin typeface="Trebuchet MS"/>
                <a:ea typeface="Trebuchet MS"/>
                <a:cs typeface="Trebuchet MS"/>
                <a:sym typeface="Trebuchet MS"/>
              </a:rPr>
              <a:t>School of Computing and Information Sciences</a:t>
            </a:r>
            <a:br>
              <a:rPr b="0" i="0" lang="en-US" sz="1800" u="none" cap="none" strike="noStrike">
                <a:solidFill>
                  <a:srgbClr val="000000"/>
                </a:solidFill>
                <a:latin typeface="Trebuchet MS"/>
                <a:ea typeface="Trebuchet MS"/>
                <a:cs typeface="Trebuchet MS"/>
                <a:sym typeface="Trebuchet MS"/>
              </a:rPr>
            </a:br>
            <a:r>
              <a:rPr b="0" i="0" lang="en-US" sz="1800" u="none" cap="none" strike="noStrike">
                <a:solidFill>
                  <a:srgbClr val="000000"/>
                </a:solidFill>
                <a:latin typeface="Trebuchet MS"/>
                <a:ea typeface="Trebuchet MS"/>
                <a:cs typeface="Trebuchet MS"/>
                <a:sym typeface="Trebuchet MS"/>
              </a:rPr>
              <a:t>Florida International University</a:t>
            </a:r>
            <a:endParaRPr b="0" i="0" sz="4400" u="none" cap="none" strike="noStrike">
              <a:solidFill>
                <a:srgbClr val="000000"/>
              </a:solidFill>
              <a:latin typeface="Trebuchet MS"/>
              <a:ea typeface="Trebuchet MS"/>
              <a:cs typeface="Trebuchet MS"/>
              <a:sym typeface="Trebuchet MS"/>
            </a:endParaRPr>
          </a:p>
        </p:txBody>
      </p:sp>
      <p:sp>
        <p:nvSpPr>
          <p:cNvPr id="150" name="Shape 150"/>
          <p:cNvSpPr txBox="1"/>
          <p:nvPr>
            <p:ph idx="1" type="subTitle"/>
          </p:nvPr>
        </p:nvSpPr>
        <p:spPr>
          <a:xfrm>
            <a:off x="228600" y="5643562"/>
            <a:ext cx="8686800" cy="121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Noto Sans Symbols"/>
              <a:buNone/>
            </a:pPr>
            <a:r>
              <a:rPr b="0" i="0" lang="en-US" sz="1800" u="none" cap="none" strike="noStrike">
                <a:solidFill>
                  <a:srgbClr val="666666"/>
                </a:solidFill>
                <a:latin typeface="Trebuchet MS"/>
                <a:ea typeface="Trebuchet MS"/>
                <a:cs typeface="Trebuchet MS"/>
                <a:sym typeface="Trebuchet MS"/>
              </a:rPr>
              <a:t> </a:t>
            </a:r>
            <a:endParaRPr b="0" i="0" sz="1800" u="none" cap="none" strike="noStrike">
              <a:solidFill>
                <a:srgbClr val="666666"/>
              </a:solidFill>
              <a:latin typeface="Trebuchet MS"/>
              <a:ea typeface="Trebuchet MS"/>
              <a:cs typeface="Trebuchet MS"/>
              <a:sym typeface="Trebuchet MS"/>
            </a:endParaRPr>
          </a:p>
        </p:txBody>
      </p:sp>
      <p:sp>
        <p:nvSpPr>
          <p:cNvPr id="151" name="Shape 151"/>
          <p:cNvSpPr txBox="1"/>
          <p:nvPr/>
        </p:nvSpPr>
        <p:spPr>
          <a:xfrm>
            <a:off x="135925" y="556025"/>
            <a:ext cx="8686800" cy="722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1D4D"/>
                </a:solidFill>
                <a:latin typeface="Trebuchet MS"/>
                <a:ea typeface="Trebuchet MS"/>
                <a:cs typeface="Trebuchet MS"/>
                <a:sym typeface="Trebuchet MS"/>
              </a:rPr>
              <a:t>Final Presentation</a:t>
            </a:r>
            <a:endParaRPr b="0" i="0" sz="36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dk1"/>
              </a:buClr>
              <a:buSzPts val="2600"/>
              <a:buFont typeface="Arial"/>
              <a:buNone/>
            </a:pPr>
            <a:r>
              <a:rPr b="0" i="0" lang="en-US" sz="2600" u="none" cap="none" strike="noStrike">
                <a:solidFill>
                  <a:srgbClr val="001D4D"/>
                </a:solidFill>
                <a:latin typeface="Trebuchet MS"/>
                <a:ea typeface="Trebuchet MS"/>
                <a:cs typeface="Trebuchet MS"/>
                <a:sym typeface="Trebuchet MS"/>
              </a:rPr>
              <a:t>Spring 2018</a:t>
            </a:r>
            <a:endParaRPr b="0" i="0" sz="2600" u="none" cap="none" strike="noStrike">
              <a:solidFill>
                <a:srgbClr val="001D4D"/>
              </a:solidFill>
              <a:latin typeface="Trebuchet MS"/>
              <a:ea typeface="Trebuchet MS"/>
              <a:cs typeface="Trebuchet MS"/>
              <a:sym typeface="Trebuchet MS"/>
            </a:endParaRPr>
          </a:p>
        </p:txBody>
      </p:sp>
      <p:pic>
        <p:nvPicPr>
          <p:cNvPr id="152" name="Shape 15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descr="https://lh6.googleusercontent.com/fPNw9hXu0vMozsXc6lEMzShgkzukMJt_ZpswYUuACwm3M3Uv1p4Q4EDOvXeToNwFSUZTpQ8VHidITv5qCFU0j8uR2RCZQZcA_xz6leVCFZQxMwPBCJx3SMGx6xiEbW3JNdZYps1o" id="224" name="Shape 224"/>
          <p:cNvPicPr preferRelativeResize="0"/>
          <p:nvPr/>
        </p:nvPicPr>
        <p:blipFill rotWithShape="1">
          <a:blip r:embed="rId3">
            <a:alphaModFix/>
          </a:blip>
          <a:srcRect b="0" l="0" r="0" t="0"/>
          <a:stretch/>
        </p:blipFill>
        <p:spPr>
          <a:xfrm>
            <a:off x="539262" y="1434612"/>
            <a:ext cx="8078708" cy="3922834"/>
          </a:xfrm>
          <a:prstGeom prst="rect">
            <a:avLst/>
          </a:prstGeom>
          <a:noFill/>
          <a:ln>
            <a:noFill/>
          </a:ln>
        </p:spPr>
      </p:pic>
      <p:pic>
        <p:nvPicPr>
          <p:cNvPr id="225" name="Shape 225"/>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descr="https://lh6.googleusercontent.com/x2GBHUkci50JFPzMAOTtL01VvB8WJgLgQ1QrXkIOAtw8QJ_n7teVE5UgvzhEI5WBUMJBSpLGdRi-wBkVQ9Naff4X55Wgeuad6X7zYRZ7r0SF7YYlx3YrrDItQLS56FcnLBrrXsGs" id="230" name="Shape 230"/>
          <p:cNvPicPr preferRelativeResize="0"/>
          <p:nvPr/>
        </p:nvPicPr>
        <p:blipFill rotWithShape="1">
          <a:blip r:embed="rId3">
            <a:alphaModFix/>
          </a:blip>
          <a:srcRect b="0" l="0" r="0" t="0"/>
          <a:stretch/>
        </p:blipFill>
        <p:spPr>
          <a:xfrm>
            <a:off x="609600" y="1549400"/>
            <a:ext cx="7924800" cy="3759200"/>
          </a:xfrm>
          <a:prstGeom prst="rect">
            <a:avLst/>
          </a:prstGeom>
          <a:noFill/>
          <a:ln>
            <a:noFill/>
          </a:ln>
        </p:spPr>
      </p:pic>
      <p:pic>
        <p:nvPicPr>
          <p:cNvPr id="231" name="Shape 231"/>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descr="https://lh6.googleusercontent.com/533RV43-lj_Sl8yb_x65S_-g0S32oFDVMIPvWGsJk1sTonT5oFuGealzNOEZLDjiBgie7h7KwbejdmM_n0R_C2J76DQdqc1PPIDO2pB6VSJmvQneidAmy25JR6MKFCErTzRiVila" id="236" name="Shape 236"/>
          <p:cNvPicPr preferRelativeResize="0"/>
          <p:nvPr/>
        </p:nvPicPr>
        <p:blipFill rotWithShape="1">
          <a:blip r:embed="rId3">
            <a:alphaModFix/>
          </a:blip>
          <a:srcRect b="0" l="0" r="0" t="0"/>
          <a:stretch/>
        </p:blipFill>
        <p:spPr>
          <a:xfrm>
            <a:off x="660400" y="1727200"/>
            <a:ext cx="7823200" cy="3403600"/>
          </a:xfrm>
          <a:prstGeom prst="rect">
            <a:avLst/>
          </a:prstGeom>
          <a:noFill/>
          <a:ln>
            <a:noFill/>
          </a:ln>
        </p:spPr>
      </p:pic>
      <p:pic>
        <p:nvPicPr>
          <p:cNvPr id="237" name="Shape 237"/>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descr="https://lh5.googleusercontent.com/aG2lgWA1h2NxZvdhpZVhkce17dQ6XXdSZzVwDnoLPUV019rr2omvzj4QIVpvtuCmu_h3JxASPmKGDvKnXU6WLOiiNgOWOTMsiJFhofyzBCp9gJNrwLinzTcjG7YUgWo5DCuocteF" id="242" name="Shape 242"/>
          <p:cNvPicPr preferRelativeResize="0"/>
          <p:nvPr/>
        </p:nvPicPr>
        <p:blipFill rotWithShape="1">
          <a:blip r:embed="rId3">
            <a:alphaModFix/>
          </a:blip>
          <a:srcRect b="0" l="0" r="0" t="0"/>
          <a:stretch/>
        </p:blipFill>
        <p:spPr>
          <a:xfrm>
            <a:off x="1219200" y="932896"/>
            <a:ext cx="6833035" cy="4478704"/>
          </a:xfrm>
          <a:prstGeom prst="rect">
            <a:avLst/>
          </a:prstGeom>
          <a:noFill/>
          <a:ln>
            <a:noFill/>
          </a:ln>
        </p:spPr>
      </p:pic>
      <p:pic>
        <p:nvPicPr>
          <p:cNvPr id="243" name="Shape 243"/>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#343</a:t>
            </a:r>
            <a:endParaRPr b="0" i="0" sz="2400" u="none" cap="none" strike="noStrike">
              <a:solidFill>
                <a:srgbClr val="001D4D"/>
              </a:solidFill>
              <a:latin typeface="Trebuchet MS"/>
              <a:ea typeface="Trebuchet MS"/>
              <a:cs typeface="Trebuchet MS"/>
              <a:sym typeface="Trebuchet MS"/>
            </a:endParaRPr>
          </a:p>
        </p:txBody>
      </p:sp>
      <p:pic>
        <p:nvPicPr>
          <p:cNvPr id="250" name="Shape 25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251" name="Shape 251"/>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Add Folder/Category Security Based on Officer’s Shift</a:t>
            </a:r>
            <a:endParaRPr/>
          </a:p>
          <a:p>
            <a:pPr indent="0" lvl="0" marL="88900" marR="0" rtl="0" algn="l">
              <a:lnSpc>
                <a:spcPct val="100000"/>
              </a:lnSpc>
              <a:spcBef>
                <a:spcPts val="2000"/>
              </a:spcBef>
              <a:spcAft>
                <a:spcPts val="0"/>
              </a:spcAft>
              <a:buClr>
                <a:srgbClr val="001D4D"/>
              </a:buClr>
              <a:buSzPts val="2200"/>
              <a:buFont typeface="Noto Sans Symbols"/>
              <a:buNone/>
            </a:pPr>
            <a:r>
              <a:rPr b="0" i="1" lang="en-US" sz="1700" u="none" cap="none" strike="noStrike">
                <a:solidFill>
                  <a:schemeClr val="dk1"/>
                </a:solidFill>
                <a:latin typeface="Arial"/>
                <a:ea typeface="Arial"/>
                <a:cs typeface="Arial"/>
                <a:sym typeface="Arial"/>
              </a:rPr>
              <a:t>As an officer, I would like to only see folders that contain information for my current shift. </a:t>
            </a:r>
            <a:endParaRPr b="0" i="0" sz="1700" u="none" cap="none" strike="noStrike">
              <a:solidFill>
                <a:schemeClr val="dk1"/>
              </a:solidFill>
              <a:latin typeface="Arial"/>
              <a:ea typeface="Arial"/>
              <a:cs typeface="Arial"/>
              <a:sym typeface="Arial"/>
            </a:endParaRPr>
          </a:p>
          <a:p>
            <a:pPr indent="0" lvl="0" marL="88900" marR="0" rtl="0" algn="l">
              <a:lnSpc>
                <a:spcPct val="100000"/>
              </a:lnSpc>
              <a:spcBef>
                <a:spcPts val="800"/>
              </a:spcBef>
              <a:spcAft>
                <a:spcPts val="0"/>
              </a:spcAft>
              <a:buClr>
                <a:srgbClr val="001D4D"/>
              </a:buClr>
              <a:buSzPts val="2200"/>
              <a:buFont typeface="Noto Sans Symbols"/>
              <a:buNone/>
            </a:pPr>
            <a:r>
              <a:rPr b="0" i="0" lang="en-US" sz="17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700" u="none" cap="none" strike="noStrike">
                <a:solidFill>
                  <a:schemeClr val="dk1"/>
                </a:solidFill>
                <a:latin typeface="Arial"/>
                <a:ea typeface="Arial"/>
                <a:cs typeface="Arial"/>
                <a:sym typeface="Arial"/>
              </a:rPr>
              <a:t>Supervisors and Administrators can see all folders/categories.</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700" u="none" cap="none" strike="noStrike">
                <a:solidFill>
                  <a:schemeClr val="dk1"/>
                </a:solidFill>
                <a:latin typeface="Arial"/>
                <a:ea typeface="Arial"/>
                <a:cs typeface="Arial"/>
                <a:sym typeface="Arial"/>
              </a:rPr>
              <a:t>Officers can only see folders for their current shift.</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700" u="none" cap="none" strike="noStrike">
                <a:solidFill>
                  <a:schemeClr val="dk1"/>
                </a:solidFill>
                <a:latin typeface="Arial"/>
                <a:ea typeface="Arial"/>
                <a:cs typeface="Arial"/>
                <a:sym typeface="Arial"/>
              </a:rPr>
              <a:t>When supervisors create folders/categories, shift visibility must be assigned to the category.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700" u="none" cap="none" strike="noStrike">
                <a:solidFill>
                  <a:schemeClr val="dk1"/>
                </a:solidFill>
                <a:latin typeface="Arial"/>
                <a:ea typeface="Arial"/>
                <a:cs typeface="Arial"/>
                <a:sym typeface="Arial"/>
              </a:rPr>
              <a:t>Folder/category visibility can be setup for multiple shifts.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700" u="none" cap="none" strike="noStrike">
                <a:solidFill>
                  <a:schemeClr val="dk1"/>
                </a:solidFill>
                <a:latin typeface="Arial"/>
                <a:ea typeface="Arial"/>
                <a:cs typeface="Arial"/>
                <a:sym typeface="Arial"/>
              </a:rPr>
              <a:t>Category visibility can be updated at any time.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descr="https://lh6.googleusercontent.com/e6OHgiYs4f1lGTg-dHaWlQaD3HyDlFoHs7JMOgNIsIOTwaQ1HzUNrFsy98QWczGYjXFF3LRVX0zBmuCvmuWtvLIIR2BpheWGMUtp4iQwg1BW1TCdI8rRE9jywMHWNn2j2Z29vvfA" id="256" name="Shape 256"/>
          <p:cNvPicPr preferRelativeResize="0"/>
          <p:nvPr/>
        </p:nvPicPr>
        <p:blipFill rotWithShape="1">
          <a:blip r:embed="rId3">
            <a:alphaModFix/>
          </a:blip>
          <a:srcRect b="0" l="0" r="0" t="0"/>
          <a:stretch/>
        </p:blipFill>
        <p:spPr>
          <a:xfrm>
            <a:off x="539261" y="1217857"/>
            <a:ext cx="8070400" cy="3963743"/>
          </a:xfrm>
          <a:prstGeom prst="rect">
            <a:avLst/>
          </a:prstGeom>
          <a:noFill/>
          <a:ln>
            <a:noFill/>
          </a:ln>
        </p:spPr>
      </p:pic>
      <p:pic>
        <p:nvPicPr>
          <p:cNvPr id="257" name="Shape 257"/>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descr="https://lh4.googleusercontent.com/mFQsTpdKqzjwRQawWxvtEoUSE1MzhWmP0q4NuBs1LqKaXohSTJbL-XriHMRwuDh_zB9v27ma5lJofPOuIUqU7qQQ9jCrw8rTIgcjTZnsOF_KMguvfq8ZQBrzNjc2eK-dNx10o1cU" id="262" name="Shape 262"/>
          <p:cNvPicPr preferRelativeResize="0"/>
          <p:nvPr/>
        </p:nvPicPr>
        <p:blipFill rotWithShape="1">
          <a:blip r:embed="rId3">
            <a:alphaModFix/>
          </a:blip>
          <a:srcRect b="0" l="0" r="0" t="0"/>
          <a:stretch/>
        </p:blipFill>
        <p:spPr>
          <a:xfrm>
            <a:off x="719015" y="1981199"/>
            <a:ext cx="7552130" cy="3165231"/>
          </a:xfrm>
          <a:prstGeom prst="rect">
            <a:avLst/>
          </a:prstGeom>
          <a:noFill/>
          <a:ln>
            <a:noFill/>
          </a:ln>
        </p:spPr>
      </p:pic>
      <p:pic>
        <p:nvPicPr>
          <p:cNvPr id="263" name="Shape 263"/>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descr="https://lh6.googleusercontent.com/NTMeq-n4oSmfo422y8KXXbZVdRPx0JyrhzHp_43xQOMFUv_ThDXJry5l3smJHVBEmLbS_4xX4FtY_msjMDg_Ei8NDzGYlfUpdwKkft5JA9ehN1yOx6PWIZ7Rs1N8wGflw0sdan5N" id="268" name="Shape 268"/>
          <p:cNvPicPr preferRelativeResize="0"/>
          <p:nvPr/>
        </p:nvPicPr>
        <p:blipFill rotWithShape="1">
          <a:blip r:embed="rId3">
            <a:alphaModFix/>
          </a:blip>
          <a:srcRect b="0" l="0" r="0" t="0"/>
          <a:stretch/>
        </p:blipFill>
        <p:spPr>
          <a:xfrm>
            <a:off x="1695938" y="486996"/>
            <a:ext cx="5569296" cy="5351096"/>
          </a:xfrm>
          <a:prstGeom prst="rect">
            <a:avLst/>
          </a:prstGeom>
          <a:noFill/>
          <a:ln>
            <a:noFill/>
          </a:ln>
        </p:spPr>
      </p:pic>
      <p:pic>
        <p:nvPicPr>
          <p:cNvPr id="269" name="Shape 269"/>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descr="https://lh4.googleusercontent.com/iRapMjj4BCR8KXAcibrJIhmZtZ2N-fV7uHUFiRhN20X1dkgQB1L92nLADiTq1KMIX5X4lgzBV97wzTzxiUxedSB_HO2syhDz3JFvMu-WZSN60C5dWQ-bC826vgLK9NrqOTVJTcXB" id="274" name="Shape 274"/>
          <p:cNvPicPr preferRelativeResize="0"/>
          <p:nvPr/>
        </p:nvPicPr>
        <p:blipFill rotWithShape="1">
          <a:blip r:embed="rId3">
            <a:alphaModFix/>
          </a:blip>
          <a:srcRect b="0" l="0" r="0" t="0"/>
          <a:stretch/>
        </p:blipFill>
        <p:spPr>
          <a:xfrm>
            <a:off x="609600" y="1397000"/>
            <a:ext cx="7362092" cy="3775432"/>
          </a:xfrm>
          <a:prstGeom prst="rect">
            <a:avLst/>
          </a:prstGeom>
          <a:noFill/>
          <a:ln>
            <a:noFill/>
          </a:ln>
        </p:spPr>
      </p:pic>
      <p:pic>
        <p:nvPicPr>
          <p:cNvPr id="275" name="Shape 275"/>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#347</a:t>
            </a:r>
            <a:endParaRPr b="0" i="0" sz="2400" u="none" cap="none" strike="noStrike">
              <a:solidFill>
                <a:srgbClr val="001D4D"/>
              </a:solidFill>
              <a:latin typeface="Trebuchet MS"/>
              <a:ea typeface="Trebuchet MS"/>
              <a:cs typeface="Trebuchet MS"/>
              <a:sym typeface="Trebuchet MS"/>
            </a:endParaRPr>
          </a:p>
        </p:txBody>
      </p:sp>
      <p:pic>
        <p:nvPicPr>
          <p:cNvPr id="282" name="Shape 282"/>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283" name="Shape 283"/>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Add Site Settings for Session Timeout</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an administrator, I would like to control the timeout period so that users are kicked out of the system if there are idle for such time. </a:t>
            </a:r>
            <a:endParaRPr b="0" i="0" sz="1600" u="none" cap="none" strike="noStrike">
              <a:solidFill>
                <a:schemeClr val="dk1"/>
              </a:solidFill>
              <a:latin typeface="Arial"/>
              <a:ea typeface="Arial"/>
              <a:cs typeface="Arial"/>
              <a:sym typeface="Arial"/>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Add section to Site Settings to enter the timeout period in minutes.</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This section is only controlled by Administrators.</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Users that are idle for the number of minutes in that setting should be logged out of the system.</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Project definition</a:t>
            </a:r>
            <a:endParaRPr b="0" i="0" sz="3800" u="none" cap="none" strike="noStrike">
              <a:solidFill>
                <a:srgbClr val="001D4D"/>
              </a:solidFill>
              <a:latin typeface="Trebuchet MS"/>
              <a:ea typeface="Trebuchet MS"/>
              <a:cs typeface="Trebuchet MS"/>
              <a:sym typeface="Trebuchet MS"/>
            </a:endParaRPr>
          </a:p>
        </p:txBody>
      </p:sp>
      <p:sp>
        <p:nvSpPr>
          <p:cNvPr id="159" name="Shape 159"/>
          <p:cNvSpPr txBox="1"/>
          <p:nvPr>
            <p:ph idx="1" type="body"/>
          </p:nvPr>
        </p:nvSpPr>
        <p:spPr>
          <a:xfrm>
            <a:off x="779463" y="15240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Roll call is a briefing meeting in police departments where shift supervisors share critical information with officers.</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Officers cannot always be present for these briefings, preventing them from receiving vital information.</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rgbClr val="001D4D"/>
              </a:buClr>
              <a:buSzPts val="2000"/>
              <a:buFont typeface="Arial"/>
              <a:buChar char="●"/>
            </a:pPr>
            <a:r>
              <a:rPr b="0" i="0" lang="en-US" sz="2000" u="none" cap="none" strike="noStrike">
                <a:solidFill>
                  <a:srgbClr val="081E3F"/>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t can be difficult for supervisors to distribute new material to officers after roll call is over</a:t>
            </a:r>
            <a:endParaRPr b="0" i="0" sz="1800" u="none" cap="none" strike="noStrike">
              <a:solidFill>
                <a:srgbClr val="001D4D"/>
              </a:solidFill>
              <a:latin typeface="Trebuchet MS"/>
              <a:ea typeface="Trebuchet MS"/>
              <a:cs typeface="Trebuchet MS"/>
              <a:sym typeface="Trebuchet MS"/>
            </a:endParaRPr>
          </a:p>
        </p:txBody>
      </p:sp>
      <p:pic>
        <p:nvPicPr>
          <p:cNvPr id="160" name="Shape 16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5.googleusercontent.com/YacFzueDDsy9rw2dhmEFq75LgV5UXXpWrUdyCd7HgiJiWHFo2iJqdqPb32JNv1aYWeNMMSeMC6K2ZSMu5x_ggahViccU6q3tBOywZ2pDNhnAZ24D1e0P6PihohWh7MkD8fUE_45q" id="290" name="Shape 290"/>
          <p:cNvPicPr preferRelativeResize="0"/>
          <p:nvPr/>
        </p:nvPicPr>
        <p:blipFill rotWithShape="1">
          <a:blip r:embed="rId4">
            <a:alphaModFix/>
          </a:blip>
          <a:srcRect b="0" l="0" r="0" t="0"/>
          <a:stretch/>
        </p:blipFill>
        <p:spPr>
          <a:xfrm>
            <a:off x="511907" y="1661746"/>
            <a:ext cx="8151446" cy="32652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descr="https://lh6.googleusercontent.com/f3R0HsIwh3bAUeBooy3M4t6uEoaXV-OxXwDsGWLiP1fZhknR5z6APFCveyw9IU86sRU37mwaCdosV5mpQMyho4sMwXYnpWWBDmgU6LjUp7e-npEC3A4QzujooAflNskMQixfnvqZ" id="295" name="Shape 295"/>
          <p:cNvPicPr preferRelativeResize="0"/>
          <p:nvPr/>
        </p:nvPicPr>
        <p:blipFill rotWithShape="1">
          <a:blip r:embed="rId3">
            <a:alphaModFix/>
          </a:blip>
          <a:srcRect b="0" l="0" r="0" t="0"/>
          <a:stretch/>
        </p:blipFill>
        <p:spPr>
          <a:xfrm>
            <a:off x="1394798" y="884369"/>
            <a:ext cx="6424246" cy="4527231"/>
          </a:xfrm>
          <a:prstGeom prst="rect">
            <a:avLst/>
          </a:prstGeom>
          <a:noFill/>
          <a:ln>
            <a:noFill/>
          </a:ln>
        </p:spPr>
      </p:pic>
      <p:pic>
        <p:nvPicPr>
          <p:cNvPr id="296" name="Shape 296"/>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https://lh6.googleusercontent.com/Qh4ffBp6jvV-OCH6E5oX8R_mFZs-c1oCfsB_SNOYTsubHdiLs4ZksRgKqBXdUwWIKD-Q_X670nrU7JIJeU-WP-3SaAdiYasTY3G9hp2kxBK4BxcA8Mi3Z_14MTte2h3Bsz9hEbAw" id="301" name="Shape 301"/>
          <p:cNvPicPr preferRelativeResize="0"/>
          <p:nvPr/>
        </p:nvPicPr>
        <p:blipFill rotWithShape="1">
          <a:blip r:embed="rId3">
            <a:alphaModFix/>
          </a:blip>
          <a:srcRect b="0" l="0" r="0" t="0"/>
          <a:stretch/>
        </p:blipFill>
        <p:spPr>
          <a:xfrm>
            <a:off x="539262" y="1227016"/>
            <a:ext cx="7924800" cy="1778000"/>
          </a:xfrm>
          <a:prstGeom prst="rect">
            <a:avLst/>
          </a:prstGeom>
          <a:noFill/>
          <a:ln>
            <a:noFill/>
          </a:ln>
        </p:spPr>
      </p:pic>
      <p:pic>
        <p:nvPicPr>
          <p:cNvPr descr="https://lh5.googleusercontent.com/5yO7IDyFVwlSEBqpKzAB3ui5wyw_G8ZZTfy34jw8P2IrADNC4YTun2CIkQqEFTlM0Egb150zLHG6KEPapvwR3iMSV7w1HJny8_9gYa9T-AF0Tqmic-YLIRIE10jw6Th_SmU-K1ma" id="302" name="Shape 302"/>
          <p:cNvPicPr preferRelativeResize="0"/>
          <p:nvPr/>
        </p:nvPicPr>
        <p:blipFill rotWithShape="1">
          <a:blip r:embed="rId4">
            <a:alphaModFix/>
          </a:blip>
          <a:srcRect b="0" l="0" r="0" t="0"/>
          <a:stretch/>
        </p:blipFill>
        <p:spPr>
          <a:xfrm>
            <a:off x="539262" y="3851519"/>
            <a:ext cx="7924800" cy="1358900"/>
          </a:xfrm>
          <a:prstGeom prst="rect">
            <a:avLst/>
          </a:prstGeom>
          <a:noFill/>
          <a:ln>
            <a:noFill/>
          </a:ln>
        </p:spPr>
      </p:pic>
      <p:pic>
        <p:nvPicPr>
          <p:cNvPr id="303" name="Shape 303"/>
          <p:cNvPicPr preferRelativeResize="0"/>
          <p:nvPr/>
        </p:nvPicPr>
        <p:blipFill rotWithShape="1">
          <a:blip r:embed="rId5">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#328</a:t>
            </a:r>
            <a:endParaRPr b="0" i="0" sz="2400" u="none" cap="none" strike="noStrike">
              <a:solidFill>
                <a:srgbClr val="001D4D"/>
              </a:solidFill>
              <a:latin typeface="Trebuchet MS"/>
              <a:ea typeface="Trebuchet MS"/>
              <a:cs typeface="Trebuchet MS"/>
              <a:sym typeface="Trebuchet MS"/>
            </a:endParaRPr>
          </a:p>
        </p:txBody>
      </p:sp>
      <p:pic>
        <p:nvPicPr>
          <p:cNvPr id="310" name="Shape 310"/>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
        <p:nvSpPr>
          <p:cNvPr id="311" name="Shape 311"/>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Automatically Logout User after Being Idle for Timeout Period</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 user, I would like to be logged out after being idle for timeout period so that my account is protected.</a:t>
            </a:r>
            <a:endParaRPr b="0" i="0" sz="1600" u="none" cap="none" strike="noStrike">
              <a:solidFill>
                <a:schemeClr val="dk1"/>
              </a:solidFill>
              <a:latin typeface="Arial"/>
              <a:ea typeface="Arial"/>
              <a:cs typeface="Arial"/>
              <a:sym typeface="Arial"/>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After being idle for timeout period, show pop-up window advising the user that the section will be closed if they don’t take action.</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User should be able to move the mouse and continue working on site to prevent section from closing.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Pop-up will display on screen for 60 seconds. If user does not take action, the section will terminate.</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descr="https://lh4.googleusercontent.com/Mi-pVv7cfJaJw50Ee26sAR1vlC5yfQYwGrp76mm-RYG6yJtxQP2QIUneKkP2oe34GyJe13ktt7nDQSnQ9VYU2Pz-CT1TgsXx6OqGnvB0xEkYljP50pFuM5iUs3fUQvAmzhK1zNU-" id="316" name="Shape 316"/>
          <p:cNvPicPr preferRelativeResize="0"/>
          <p:nvPr/>
        </p:nvPicPr>
        <p:blipFill rotWithShape="1">
          <a:blip r:embed="rId3">
            <a:alphaModFix/>
          </a:blip>
          <a:srcRect b="0" l="0" r="0" t="0"/>
          <a:stretch/>
        </p:blipFill>
        <p:spPr>
          <a:xfrm>
            <a:off x="1394798" y="639405"/>
            <a:ext cx="5908431" cy="4772195"/>
          </a:xfrm>
          <a:prstGeom prst="rect">
            <a:avLst/>
          </a:prstGeom>
          <a:noFill/>
          <a:ln>
            <a:noFill/>
          </a:ln>
        </p:spPr>
      </p:pic>
      <p:pic>
        <p:nvPicPr>
          <p:cNvPr id="317" name="Shape 317"/>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descr="https://lh6.googleusercontent.com/VQUXkVBVxkx5PTPrIGWkikvf-dKUkCC047bGfQZyU0KGEl7OLEpTUNOjBqNF9n-O9xIB2YQSRzKwxHS5sTGfZLbINQIONUuFG-zi0THzZwxZxbGTx_u5eT_JLirftrFExYGRK29E" id="322" name="Shape 322"/>
          <p:cNvPicPr preferRelativeResize="0"/>
          <p:nvPr/>
        </p:nvPicPr>
        <p:blipFill rotWithShape="1">
          <a:blip r:embed="rId3">
            <a:alphaModFix/>
          </a:blip>
          <a:srcRect b="0" l="0" r="0" t="0"/>
          <a:stretch/>
        </p:blipFill>
        <p:spPr>
          <a:xfrm>
            <a:off x="1641231" y="476250"/>
            <a:ext cx="5838092" cy="2329623"/>
          </a:xfrm>
          <a:prstGeom prst="rect">
            <a:avLst/>
          </a:prstGeom>
          <a:noFill/>
          <a:ln>
            <a:noFill/>
          </a:ln>
        </p:spPr>
      </p:pic>
      <p:pic>
        <p:nvPicPr>
          <p:cNvPr descr="https://lh5.googleusercontent.com/ux6hE8xqHD7JWh1sZgnr5HvoOv8N_gPEgo9jzj4E96cckAF4JgPIh0dvFCJ56zAZ5EQaZt3iPIbRuKsXCdPo3z7txfNYVdfP9HCOHzeENzqnYg54dfnfmE771xwqOorjiFFr9yAa" id="323" name="Shape 323"/>
          <p:cNvPicPr preferRelativeResize="0"/>
          <p:nvPr/>
        </p:nvPicPr>
        <p:blipFill rotWithShape="1">
          <a:blip r:embed="rId4">
            <a:alphaModFix/>
          </a:blip>
          <a:srcRect b="0" l="0" r="0" t="0"/>
          <a:stretch/>
        </p:blipFill>
        <p:spPr>
          <a:xfrm>
            <a:off x="1641231" y="3276112"/>
            <a:ext cx="5769467" cy="2339223"/>
          </a:xfrm>
          <a:prstGeom prst="rect">
            <a:avLst/>
          </a:prstGeom>
          <a:noFill/>
          <a:ln>
            <a:noFill/>
          </a:ln>
        </p:spPr>
      </p:pic>
      <p:pic>
        <p:nvPicPr>
          <p:cNvPr id="324" name="Shape 324"/>
          <p:cNvPicPr preferRelativeResize="0"/>
          <p:nvPr/>
        </p:nvPicPr>
        <p:blipFill rotWithShape="1">
          <a:blip r:embed="rId5">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#333</a:t>
            </a:r>
            <a:endParaRPr/>
          </a:p>
        </p:txBody>
      </p:sp>
      <p:sp>
        <p:nvSpPr>
          <p:cNvPr id="330" name="Shape 330"/>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Show Pending Documents on Supervisor’s log</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 supervisor, I would like that pending documents are displayed in my log so that I can keep track of who has not reviewed certain documents.</a:t>
            </a:r>
            <a:endParaRPr b="0" i="0" sz="1600" u="none" cap="none" strike="noStrike">
              <a:solidFill>
                <a:schemeClr val="dk1"/>
              </a:solidFill>
              <a:latin typeface="Arial"/>
              <a:ea typeface="Arial"/>
              <a:cs typeface="Arial"/>
              <a:sym typeface="Arial"/>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Display pending documents in the supervisor’s log.</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Display should follow the same format as reviewed ad done documents that are currently displayed.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331" name="Shape 331"/>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descr="https://lh5.googleusercontent.com/OwEbEzraP1FAoq9juFPKYm2Gbiq2uWvqFigF1m8CSdVEZTOQ5l10D0EtYMGCIoZFlXZhLrRFjqUhnidiHyyljVmWNARsn7zS1iBz1h4YYHo31EFa3lfuW8Vra9anSCZ9DTTWxpSB" id="336" name="Shape 336"/>
          <p:cNvPicPr preferRelativeResize="0"/>
          <p:nvPr/>
        </p:nvPicPr>
        <p:blipFill rotWithShape="1">
          <a:blip r:embed="rId3">
            <a:alphaModFix/>
          </a:blip>
          <a:srcRect b="0" l="0" r="0" t="0"/>
          <a:stretch/>
        </p:blipFill>
        <p:spPr>
          <a:xfrm>
            <a:off x="566615" y="1342292"/>
            <a:ext cx="8014677" cy="3551959"/>
          </a:xfrm>
          <a:prstGeom prst="rect">
            <a:avLst/>
          </a:prstGeom>
          <a:noFill/>
          <a:ln>
            <a:noFill/>
          </a:ln>
        </p:spPr>
      </p:pic>
      <p:pic>
        <p:nvPicPr>
          <p:cNvPr id="337" name="Shape 337"/>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descr="https://lh6.googleusercontent.com/RvlH0nJ5_5HBURkTbzPUlbRP7YPFV_9rnn0zqk8ou3f2TKekx4IatYrptJWUUwtlu5Dkcpf9wjFMQ1nk5Yljaqp6PXGgU4Rxj7jOW68rV5zp-mwKiryzgI9D243i5mOEmST1SNcB" id="342" name="Shape 342"/>
          <p:cNvPicPr preferRelativeResize="0"/>
          <p:nvPr/>
        </p:nvPicPr>
        <p:blipFill rotWithShape="1">
          <a:blip r:embed="rId3">
            <a:alphaModFix/>
          </a:blip>
          <a:srcRect b="0" l="0" r="0" t="0"/>
          <a:stretch/>
        </p:blipFill>
        <p:spPr>
          <a:xfrm>
            <a:off x="389305" y="1951402"/>
            <a:ext cx="6403731" cy="2616274"/>
          </a:xfrm>
          <a:prstGeom prst="rect">
            <a:avLst/>
          </a:prstGeom>
          <a:noFill/>
          <a:ln>
            <a:noFill/>
          </a:ln>
        </p:spPr>
      </p:pic>
      <p:pic>
        <p:nvPicPr>
          <p:cNvPr descr="https://lh5.googleusercontent.com/6xSfq2uSIdtlw2Q9F1AIkKwexOsLzOhkscTwWF-P2GNm4lmL6G00SCozLmBtkiaYCMx-88rePiU6W48QugVK9JiP-Zu0R_NCXMoSn62AtFv2KRNEE6sjPRlLron1pEHWGj_fbTnC" id="343" name="Shape 343"/>
          <p:cNvPicPr preferRelativeResize="0"/>
          <p:nvPr/>
        </p:nvPicPr>
        <p:blipFill rotWithShape="1">
          <a:blip r:embed="rId4">
            <a:alphaModFix/>
          </a:blip>
          <a:srcRect b="0" l="0" r="0" t="0"/>
          <a:stretch/>
        </p:blipFill>
        <p:spPr>
          <a:xfrm>
            <a:off x="7086113" y="1573614"/>
            <a:ext cx="1630996" cy="3371851"/>
          </a:xfrm>
          <a:prstGeom prst="rect">
            <a:avLst/>
          </a:prstGeom>
          <a:noFill/>
          <a:ln>
            <a:noFill/>
          </a:ln>
        </p:spPr>
      </p:pic>
      <p:pic>
        <p:nvPicPr>
          <p:cNvPr id="344" name="Shape 344"/>
          <p:cNvPicPr preferRelativeResize="0"/>
          <p:nvPr/>
        </p:nvPicPr>
        <p:blipFill rotWithShape="1">
          <a:blip r:embed="rId5">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#329</a:t>
            </a:r>
            <a:endParaRPr/>
          </a:p>
        </p:txBody>
      </p:sp>
      <p:sp>
        <p:nvSpPr>
          <p:cNvPr id="350" name="Shape 350"/>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Archive Watch Orders</a:t>
            </a:r>
            <a:endParaRPr/>
          </a:p>
          <a:p>
            <a:pPr indent="0" lvl="0" marL="88900" marR="0" rtl="0" algn="l">
              <a:lnSpc>
                <a:spcPct val="100000"/>
              </a:lnSpc>
              <a:spcBef>
                <a:spcPts val="1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an administrator, I would like that watch orders which expiration date is in the past are archived so that we keep historical records of all watch orders.</a:t>
            </a:r>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Archive Watch Orders by Expiration Date</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Admins and supervisors can see the archived  watch orders in a new tab under logs in supervisor.</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Display relevant fields in a grid.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351" name="Shape 351"/>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Solution</a:t>
            </a:r>
            <a:endParaRPr b="0" i="0" sz="3800" u="none" cap="none" strike="noStrike">
              <a:solidFill>
                <a:srgbClr val="001D4D"/>
              </a:solidFill>
              <a:latin typeface="Trebuchet MS"/>
              <a:ea typeface="Trebuchet MS"/>
              <a:cs typeface="Trebuchet MS"/>
              <a:sym typeface="Trebuchet MS"/>
            </a:endParaRPr>
          </a:p>
        </p:txBody>
      </p:sp>
      <p:sp>
        <p:nvSpPr>
          <p:cNvPr id="167" name="Shape 167"/>
          <p:cNvSpPr txBox="1"/>
          <p:nvPr>
            <p:ph idx="1" type="body"/>
          </p:nvPr>
        </p:nvSpPr>
        <p:spPr>
          <a:xfrm>
            <a:off x="779475" y="1524000"/>
            <a:ext cx="75147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1D4D"/>
              </a:buClr>
              <a:buSzPts val="2200"/>
              <a:buFont typeface="Noto Sans Symbols"/>
              <a:buNone/>
            </a:pPr>
            <a:r>
              <a:rPr b="0" i="0" lang="en-US" sz="2000" u="none" cap="none" strike="noStrike">
                <a:solidFill>
                  <a:schemeClr val="dk1"/>
                </a:solidFill>
                <a:latin typeface="Arial"/>
                <a:ea typeface="Arial"/>
                <a:cs typeface="Arial"/>
                <a:sym typeface="Arial"/>
              </a:rPr>
              <a:t>The Virtual Roll Call (VRC) web application solves the following problems:</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1D4D"/>
              </a:buClr>
              <a:buSzPts val="2200"/>
              <a:buFont typeface="Noto Sans Symbols"/>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Eliminates the need for in person roll calls</a:t>
            </a:r>
            <a:endParaRPr b="1"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Allows officers to receive information in real-time</a:t>
            </a:r>
            <a:endParaRPr b="1"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Verifies that officers have reviewed required documents</a:t>
            </a:r>
            <a:endParaRPr b="0" i="0" sz="2000" u="none" cap="none" strike="noStrike">
              <a:solidFill>
                <a:srgbClr val="001D4D"/>
              </a:solidFill>
              <a:latin typeface="Trebuchet MS"/>
              <a:ea typeface="Trebuchet MS"/>
              <a:cs typeface="Trebuchet MS"/>
              <a:sym typeface="Trebuchet MS"/>
            </a:endParaRPr>
          </a:p>
        </p:txBody>
      </p:sp>
      <p:pic>
        <p:nvPicPr>
          <p:cNvPr id="168" name="Shape 16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descr="https://lh3.googleusercontent.com/bZMKpNqtlBYMgNvC-k2nLsKMdqhhdNCEYT-rN6WlgCgjpwbcVFLyAPbyrq4nsw9sOKR1c57zmDZMgKNtFDaf_ble53Vlb_sIkFg5SwfxuF-Lodx6JbS1AzSz6xfWLZ35AGKYnMog" id="357" name="Shape 357"/>
          <p:cNvPicPr preferRelativeResize="0"/>
          <p:nvPr/>
        </p:nvPicPr>
        <p:blipFill rotWithShape="1">
          <a:blip r:embed="rId4">
            <a:alphaModFix/>
          </a:blip>
          <a:srcRect b="0" l="0" r="0" t="0"/>
          <a:stretch/>
        </p:blipFill>
        <p:spPr>
          <a:xfrm>
            <a:off x="599343" y="1256323"/>
            <a:ext cx="7513027" cy="36659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descr="https://lh6.googleusercontent.com/fgd6koReQQzxmGl2P0QezpzDgfuZ-e6vltaUymDfpKxo3Zhe0zau_eBZeQs9CFN08xqM0fRUXOO6roiJR5D4uBnPvTFHh0IzCsz-uCE9xLehVf9CZtXpt-8D8wgr8rONzaGGq951" id="362" name="Shape 362"/>
          <p:cNvPicPr preferRelativeResize="0"/>
          <p:nvPr/>
        </p:nvPicPr>
        <p:blipFill rotWithShape="1">
          <a:blip r:embed="rId3">
            <a:alphaModFix/>
          </a:blip>
          <a:srcRect b="0" l="0" r="0" t="0"/>
          <a:stretch/>
        </p:blipFill>
        <p:spPr>
          <a:xfrm>
            <a:off x="609600" y="1854200"/>
            <a:ext cx="7924800" cy="3149600"/>
          </a:xfrm>
          <a:prstGeom prst="rect">
            <a:avLst/>
          </a:prstGeom>
          <a:noFill/>
          <a:ln>
            <a:noFill/>
          </a:ln>
        </p:spPr>
      </p:pic>
      <p:pic>
        <p:nvPicPr>
          <p:cNvPr id="363" name="Shape 363"/>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descr="https://lh3.googleusercontent.com/wTwQP1oe6gZaZPR-7htYy81Fog7Fi7WkAEhg1CfYgTO1UOHamAVFZ9zWr5pwM7D0wVT4yCkJ4Rs3T02o8gZAEdWGFqTTWQuLE9OJ9M4Qx9hrr_CHea3MniRWZuZBcMIUHfXsURb0" id="368" name="Shape 368"/>
          <p:cNvPicPr preferRelativeResize="0"/>
          <p:nvPr/>
        </p:nvPicPr>
        <p:blipFill rotWithShape="1">
          <a:blip r:embed="rId3">
            <a:alphaModFix/>
          </a:blip>
          <a:srcRect b="0" l="0" r="0" t="0"/>
          <a:stretch/>
        </p:blipFill>
        <p:spPr>
          <a:xfrm>
            <a:off x="996462" y="1119554"/>
            <a:ext cx="7284720" cy="4202723"/>
          </a:xfrm>
          <a:prstGeom prst="rect">
            <a:avLst/>
          </a:prstGeom>
          <a:noFill/>
          <a:ln>
            <a:noFill/>
          </a:ln>
        </p:spPr>
      </p:pic>
      <p:pic>
        <p:nvPicPr>
          <p:cNvPr id="369" name="Shape 369"/>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#311</a:t>
            </a:r>
            <a:endParaRPr/>
          </a:p>
        </p:txBody>
      </p:sp>
      <p:sp>
        <p:nvSpPr>
          <p:cNvPr id="375" name="Shape 375"/>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Set Watch Order Map Default Position Based on Longitude and Latitude from Site Settings </a:t>
            </a:r>
            <a:endParaRPr/>
          </a:p>
          <a:p>
            <a:pPr indent="0" lvl="0" marL="0" marR="0" rtl="0" algn="l">
              <a:lnSpc>
                <a:spcPct val="100000"/>
              </a:lnSpc>
              <a:spcBef>
                <a:spcPts val="2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an officer, I would like to track the locations I visited so it can help me identify the locations I haven’t been at.</a:t>
            </a:r>
            <a:endParaRPr/>
          </a:p>
          <a:p>
            <a:pPr indent="0" lvl="0" marL="88900" marR="0" rtl="0" algn="l">
              <a:lnSpc>
                <a:spcPct val="100000"/>
              </a:lnSpc>
              <a:spcBef>
                <a:spcPts val="1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Provide the ability to the officer to mark and unmarked locations in the View Watch Order screen grid.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Provide a button to unmark all.</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Save changes so that when officer logs out and logs back in, his/her locations are marked as them left them. </a:t>
            </a:r>
            <a:endParaRPr/>
          </a:p>
          <a:p>
            <a:pPr indent="-228600" lvl="0" marL="457200" marR="0" rtl="0" algn="l">
              <a:lnSpc>
                <a:spcPct val="100000"/>
              </a:lnSpc>
              <a:spcBef>
                <a:spcPts val="8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376" name="Shape 37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descr="https://lh6.googleusercontent.com/hdz1Dvw4AR1Cgic10M4rOtw0Y94utdJGr3ua7qXgDLgElhIWObkBUc6mTl-OIzUmOyBvDUBlfhOSEkrQbIQuzD3T_vEgSRZYUxR9ugSBdWJLPyuVK4f6_jTfFj0k-cmYQYWoTICE" id="381" name="Shape 381"/>
          <p:cNvPicPr preferRelativeResize="0"/>
          <p:nvPr/>
        </p:nvPicPr>
        <p:blipFill rotWithShape="1">
          <a:blip r:embed="rId3">
            <a:alphaModFix/>
          </a:blip>
          <a:srcRect b="0" l="0" r="0" t="0"/>
          <a:stretch/>
        </p:blipFill>
        <p:spPr>
          <a:xfrm>
            <a:off x="644769" y="1606550"/>
            <a:ext cx="7819292" cy="3116857"/>
          </a:xfrm>
          <a:prstGeom prst="rect">
            <a:avLst/>
          </a:prstGeom>
          <a:noFill/>
          <a:ln>
            <a:noFill/>
          </a:ln>
        </p:spPr>
      </p:pic>
      <p:pic>
        <p:nvPicPr>
          <p:cNvPr id="382" name="Shape 382"/>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pic>
        <p:nvPicPr>
          <p:cNvPr descr="https://lh5.googleusercontent.com/FZr7aSBWosZ4KkRyburPWzaxOkJKy08bCAoIg3gXSAeL8kcZerD0RiPz6gAAieLMPe6eqOjud3tvTkn_WWz6Mg05cQ4GcHOFOk5aM_fiUO06Uc8D9gN1NqRNQfABJD1nTs6vHAss" id="387" name="Shape 387"/>
          <p:cNvPicPr preferRelativeResize="0"/>
          <p:nvPr/>
        </p:nvPicPr>
        <p:blipFill rotWithShape="1">
          <a:blip r:embed="rId3">
            <a:alphaModFix/>
          </a:blip>
          <a:srcRect b="0" l="0" r="0" t="0"/>
          <a:stretch/>
        </p:blipFill>
        <p:spPr>
          <a:xfrm>
            <a:off x="1906343" y="433754"/>
            <a:ext cx="4686425" cy="5474677"/>
          </a:xfrm>
          <a:prstGeom prst="rect">
            <a:avLst/>
          </a:prstGeom>
          <a:noFill/>
          <a:ln>
            <a:noFill/>
          </a:ln>
        </p:spPr>
      </p:pic>
      <p:pic>
        <p:nvPicPr>
          <p:cNvPr id="388" name="Shape 388"/>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descr="https://lh5.googleusercontent.com/R8rQf7dU5CEmKnpT1l7OSKe6Odx5QbTTPBVJLjH6qWXVlnAozPD_wawsnOn-WTGLpZW_uMBmWwbVyS4SRWzLuLqobSpQUR0qTggm3ChjdySyBqXETyw3EybxRQh6FW7_chyGFEsS" id="393" name="Shape 393"/>
          <p:cNvPicPr preferRelativeResize="0"/>
          <p:nvPr/>
        </p:nvPicPr>
        <p:blipFill rotWithShape="1">
          <a:blip r:embed="rId3">
            <a:alphaModFix/>
          </a:blip>
          <a:srcRect b="0" l="0" r="0" t="0"/>
          <a:stretch/>
        </p:blipFill>
        <p:spPr>
          <a:xfrm>
            <a:off x="1184031" y="663819"/>
            <a:ext cx="6682154" cy="1895419"/>
          </a:xfrm>
          <a:prstGeom prst="rect">
            <a:avLst/>
          </a:prstGeom>
          <a:noFill/>
          <a:ln>
            <a:noFill/>
          </a:ln>
        </p:spPr>
      </p:pic>
      <p:pic>
        <p:nvPicPr>
          <p:cNvPr descr="https://lh5.googleusercontent.com/1zDAvjgLpTm1oVjh1bfOPnSYf0OsQ_X6DOpqcnn9JuVgbkNpXGe1YniJF6B14uOpwx3lsaBJsdRgQ1c-nH9pdh70IxAe2truGshEPjwbEuYPYVAIe6mzh5H9a8d2Nw_2fcmHFNk7" id="394" name="Shape 394"/>
          <p:cNvPicPr preferRelativeResize="0"/>
          <p:nvPr/>
        </p:nvPicPr>
        <p:blipFill rotWithShape="1">
          <a:blip r:embed="rId4">
            <a:alphaModFix/>
          </a:blip>
          <a:srcRect b="0" l="0" r="0" t="0"/>
          <a:stretch/>
        </p:blipFill>
        <p:spPr>
          <a:xfrm>
            <a:off x="1184032" y="3183305"/>
            <a:ext cx="6682154" cy="1145818"/>
          </a:xfrm>
          <a:prstGeom prst="rect">
            <a:avLst/>
          </a:prstGeom>
          <a:noFill/>
          <a:ln>
            <a:noFill/>
          </a:ln>
        </p:spPr>
      </p:pic>
      <p:pic>
        <p:nvPicPr>
          <p:cNvPr id="395" name="Shape 395"/>
          <p:cNvPicPr preferRelativeResize="0"/>
          <p:nvPr/>
        </p:nvPicPr>
        <p:blipFill rotWithShape="1">
          <a:blip r:embed="rId5">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descr="https://lh5.googleusercontent.com/0PPEKShIVP_8OpJA8f9-SntTBXk-tO1ODaL6GqHiveYks7qepaSPWKDN-HWJGbVXPdPuhr016AUgBxTp3DgpjeCpgClKsYWcCHWJqC-RgY6Ry59uL32JYaU9JM_FUhP78U5LtpxK" id="400" name="Shape 400"/>
          <p:cNvPicPr preferRelativeResize="0"/>
          <p:nvPr/>
        </p:nvPicPr>
        <p:blipFill rotWithShape="1">
          <a:blip r:embed="rId3">
            <a:alphaModFix/>
          </a:blip>
          <a:srcRect b="0" l="0" r="0" t="0"/>
          <a:stretch/>
        </p:blipFill>
        <p:spPr>
          <a:xfrm>
            <a:off x="703384" y="873369"/>
            <a:ext cx="7924800" cy="4267200"/>
          </a:xfrm>
          <a:prstGeom prst="rect">
            <a:avLst/>
          </a:prstGeom>
          <a:noFill/>
          <a:ln>
            <a:noFill/>
          </a:ln>
        </p:spPr>
      </p:pic>
      <p:pic>
        <p:nvPicPr>
          <p:cNvPr id="401" name="Shape 401"/>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Test Suites and Test Cases</a:t>
            </a:r>
            <a:endParaRPr b="0" i="0" sz="3800" u="none" cap="none" strike="noStrike">
              <a:solidFill>
                <a:srgbClr val="001D4D"/>
              </a:solidFill>
              <a:latin typeface="Trebuchet MS"/>
              <a:ea typeface="Trebuchet MS"/>
              <a:cs typeface="Trebuchet MS"/>
              <a:sym typeface="Trebuchet MS"/>
            </a:endParaRPr>
          </a:p>
        </p:txBody>
      </p:sp>
      <p:pic>
        <p:nvPicPr>
          <p:cNvPr id="408" name="Shape 408"/>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graphicFrame>
        <p:nvGraphicFramePr>
          <p:cNvPr id="409" name="Shape 409"/>
          <p:cNvGraphicFramePr/>
          <p:nvPr/>
        </p:nvGraphicFramePr>
        <p:xfrm>
          <a:off x="1599406" y="2391251"/>
          <a:ext cx="3000000" cy="3000000"/>
        </p:xfrm>
        <a:graphic>
          <a:graphicData uri="http://schemas.openxmlformats.org/drawingml/2006/table">
            <a:tbl>
              <a:tblPr>
                <a:noFill/>
                <a:tableStyleId>{E250C817-5FC7-43E3-89AC-FA76BE62CF2C}</a:tableStyleId>
              </a:tblPr>
              <a:tblGrid>
                <a:gridCol w="1390650"/>
                <a:gridCol w="4552950"/>
              </a:tblGrid>
              <a:tr h="152400">
                <a:tc>
                  <a:txBody>
                    <a:bodyPr>
                      <a:noAutofit/>
                    </a:bodyPr>
                    <a:lstStyle/>
                    <a:p>
                      <a:pPr indent="0" lvl="0" marL="0" marR="0" rtl="0" algn="l">
                        <a:lnSpc>
                          <a:spcPct val="100000"/>
                        </a:lnSpc>
                        <a:spcBef>
                          <a:spcPts val="0"/>
                        </a:spcBef>
                        <a:spcAft>
                          <a:spcPts val="0"/>
                        </a:spcAft>
                        <a:buNone/>
                      </a:pPr>
                      <a:r>
                        <a:rPr lang="en-US" sz="1100" u="none" cap="none" strike="noStrike"/>
                        <a:t>Test Case ID</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User Story 332: Add Shift Functionality for Officers-U1</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Purpose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Verify a new shift is added to the database when user attempts to create it using the user interface.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Preconditions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is logged in. </a:t>
                      </a:r>
                      <a:endParaRPr/>
                    </a:p>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is in Shift Management Page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Input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enters the shift information: shift name, form, to, status</a:t>
                      </a:r>
                      <a:endParaRPr/>
                    </a:p>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clicks the ‘Add Shift’ button.</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Expected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New shift is created in the database and automatically displayed in the Edit Shift section.</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Actual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New shift is successfully saved in the database and populated in the Edit Shift section of the Shift Management page.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Status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Pass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779463" y="381000"/>
            <a:ext cx="7583487" cy="104457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Test Suites and Test Cases</a:t>
            </a:r>
            <a:endParaRPr/>
          </a:p>
        </p:txBody>
      </p:sp>
      <p:graphicFrame>
        <p:nvGraphicFramePr>
          <p:cNvPr id="415" name="Shape 415"/>
          <p:cNvGraphicFramePr/>
          <p:nvPr/>
        </p:nvGraphicFramePr>
        <p:xfrm>
          <a:off x="1482175" y="2328040"/>
          <a:ext cx="3000000" cy="3000000"/>
        </p:xfrm>
        <a:graphic>
          <a:graphicData uri="http://schemas.openxmlformats.org/drawingml/2006/table">
            <a:tbl>
              <a:tblPr>
                <a:noFill/>
                <a:tableStyleId>{E250C817-5FC7-43E3-89AC-FA76BE62CF2C}</a:tableStyleId>
              </a:tblPr>
              <a:tblGrid>
                <a:gridCol w="1390650"/>
                <a:gridCol w="4552950"/>
              </a:tblGrid>
              <a:tr h="152400">
                <a:tc>
                  <a:txBody>
                    <a:bodyPr>
                      <a:noAutofit/>
                    </a:bodyPr>
                    <a:lstStyle/>
                    <a:p>
                      <a:pPr indent="0" lvl="0" marL="0" marR="0" rtl="0" algn="l">
                        <a:lnSpc>
                          <a:spcPct val="100000"/>
                        </a:lnSpc>
                        <a:spcBef>
                          <a:spcPts val="0"/>
                        </a:spcBef>
                        <a:spcAft>
                          <a:spcPts val="0"/>
                        </a:spcAft>
                        <a:buNone/>
                      </a:pPr>
                      <a:r>
                        <a:rPr lang="en-US" sz="1100" u="none" cap="none" strike="noStrike"/>
                        <a:t>Test Case ID</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User Story 332: Add Shift Functionality for Officers-U2</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Purpose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Verify a new shift can’t be added without specifying the shift name, from, to, and status fields.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Preconditions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is logged in. </a:t>
                      </a:r>
                      <a:endParaRPr/>
                    </a:p>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is in Shift Management Page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52400">
                <a:tc>
                  <a:txBody>
                    <a:bodyPr>
                      <a:noAutofit/>
                    </a:bodyPr>
                    <a:lstStyle/>
                    <a:p>
                      <a:pPr indent="0" lvl="0" marL="0" marR="0" rtl="0" algn="l">
                        <a:lnSpc>
                          <a:spcPct val="100000"/>
                        </a:lnSpc>
                        <a:spcBef>
                          <a:spcPts val="0"/>
                        </a:spcBef>
                        <a:spcAft>
                          <a:spcPts val="0"/>
                        </a:spcAft>
                        <a:buNone/>
                      </a:pPr>
                      <a:r>
                        <a:rPr lang="en-US" sz="1100" u="none" cap="none" strike="noStrike"/>
                        <a:t>Input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enters the shift information: shift name, form, to, status</a:t>
                      </a:r>
                      <a:endParaRPr/>
                    </a:p>
                    <a:p>
                      <a:pPr indent="-342900" lvl="0" marL="342900" marR="0" rtl="0" algn="l">
                        <a:lnSpc>
                          <a:spcPct val="100000"/>
                        </a:lnSpc>
                        <a:spcBef>
                          <a:spcPts val="0"/>
                        </a:spcBef>
                        <a:spcAft>
                          <a:spcPts val="0"/>
                        </a:spcAft>
                        <a:buClr>
                          <a:srgbClr val="000000"/>
                        </a:buClr>
                        <a:buSzPts val="1200"/>
                        <a:buFont typeface="Arial"/>
                        <a:buAutoNum type="arabicPeriod"/>
                      </a:pPr>
                      <a:r>
                        <a:rPr lang="en-US" sz="1200" u="none" cap="none" strike="noStrike"/>
                        <a:t>User clicks the ‘Add Shift’ button.</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Expected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If user leaves any of the input fields empty a message should be displayed advising shift wasn’t added.</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Actual Output</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Warning message was displayed to the user when one of the fields was not populated. Shift was not created in the database.</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r h="165100">
                <a:tc>
                  <a:txBody>
                    <a:bodyPr>
                      <a:noAutofit/>
                    </a:bodyPr>
                    <a:lstStyle/>
                    <a:p>
                      <a:pPr indent="0" lvl="0" marL="0" marR="0" rtl="0" algn="l">
                        <a:lnSpc>
                          <a:spcPct val="100000"/>
                        </a:lnSpc>
                        <a:spcBef>
                          <a:spcPts val="0"/>
                        </a:spcBef>
                        <a:spcAft>
                          <a:spcPts val="0"/>
                        </a:spcAft>
                        <a:buNone/>
                      </a:pPr>
                      <a:r>
                        <a:rPr lang="en-US" sz="1100" u="none" cap="none" strike="noStrike"/>
                        <a:t>Status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marR="0" rtl="0" algn="l">
                        <a:lnSpc>
                          <a:spcPct val="100000"/>
                        </a:lnSpc>
                        <a:spcBef>
                          <a:spcPts val="0"/>
                        </a:spcBef>
                        <a:spcAft>
                          <a:spcPts val="0"/>
                        </a:spcAft>
                        <a:buNone/>
                      </a:pPr>
                      <a:r>
                        <a:rPr lang="en-US" sz="1200" u="none" cap="none" strike="noStrike"/>
                        <a:t>Pass</a:t>
                      </a:r>
                      <a:endParaRPr sz="12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416" name="Shape 41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Requirements: Use Cases</a:t>
            </a:r>
            <a:endParaRPr b="0" i="0" sz="3800" u="none" cap="none" strike="noStrike">
              <a:solidFill>
                <a:srgbClr val="001D4D"/>
              </a:solidFill>
              <a:latin typeface="Trebuchet MS"/>
              <a:ea typeface="Trebuchet MS"/>
              <a:cs typeface="Trebuchet MS"/>
              <a:sym typeface="Trebuchet MS"/>
            </a:endParaRPr>
          </a:p>
        </p:txBody>
      </p:sp>
      <p:pic>
        <p:nvPicPr>
          <p:cNvPr id="175" name="Shape 17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76" name="Shape 176"/>
          <p:cNvPicPr preferRelativeResize="0"/>
          <p:nvPr/>
        </p:nvPicPr>
        <p:blipFill rotWithShape="1">
          <a:blip r:embed="rId4">
            <a:alphaModFix/>
          </a:blip>
          <a:srcRect b="0" l="0" r="0" t="0"/>
          <a:stretch/>
        </p:blipFill>
        <p:spPr>
          <a:xfrm>
            <a:off x="1719125" y="1365750"/>
            <a:ext cx="4129126" cy="5124198"/>
          </a:xfrm>
          <a:prstGeom prst="rect">
            <a:avLst/>
          </a:prstGeom>
          <a:noFill/>
          <a:ln>
            <a:noFill/>
          </a:ln>
        </p:spPr>
      </p:pic>
      <p:pic>
        <p:nvPicPr>
          <p:cNvPr id="177" name="Shape 177"/>
          <p:cNvPicPr preferRelativeResize="0"/>
          <p:nvPr/>
        </p:nvPicPr>
        <p:blipFill rotWithShape="1">
          <a:blip r:embed="rId5">
            <a:alphaModFix/>
          </a:blip>
          <a:srcRect b="0" l="0" r="0" t="0"/>
          <a:stretch/>
        </p:blipFill>
        <p:spPr>
          <a:xfrm>
            <a:off x="2840950" y="6525875"/>
            <a:ext cx="1779732" cy="269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779463" y="381000"/>
            <a:ext cx="7583487" cy="104457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Summary</a:t>
            </a:r>
            <a:endParaRPr b="0" i="0" sz="3800" u="none" cap="none" strike="noStrike">
              <a:solidFill>
                <a:srgbClr val="001D4D"/>
              </a:solidFill>
              <a:latin typeface="Trebuchet MS"/>
              <a:ea typeface="Trebuchet MS"/>
              <a:cs typeface="Trebuchet MS"/>
              <a:sym typeface="Trebuchet MS"/>
            </a:endParaRPr>
          </a:p>
        </p:txBody>
      </p:sp>
      <p:sp>
        <p:nvSpPr>
          <p:cNvPr id="423" name="Shape 423"/>
          <p:cNvSpPr txBox="1"/>
          <p:nvPr>
            <p:ph idx="1" type="body"/>
          </p:nvPr>
        </p:nvSpPr>
        <p:spPr>
          <a:xfrm>
            <a:off x="779463" y="1828800"/>
            <a:ext cx="7583487" cy="4208463"/>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200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Enhanced view document feature by creating visibility layer based in shifts.  </a:t>
            </a:r>
            <a:endParaRPr/>
          </a:p>
          <a:p>
            <a:pPr indent="-368300" lvl="0" marL="457200" marR="0" rtl="0" algn="l">
              <a:lnSpc>
                <a:spcPct val="100000"/>
              </a:lnSpc>
              <a:spcBef>
                <a:spcPts val="200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Improved system security by enforcing session timeout.</a:t>
            </a:r>
            <a:endParaRPr/>
          </a:p>
          <a:p>
            <a:pPr indent="-368300" lvl="0" marL="457200" marR="0" rtl="0" algn="l">
              <a:lnSpc>
                <a:spcPct val="100000"/>
              </a:lnSpc>
              <a:spcBef>
                <a:spcPts val="200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Added flexibility to control system settings like map position and timeout period.</a:t>
            </a:r>
            <a:endParaRPr/>
          </a:p>
          <a:p>
            <a:pPr indent="-368300" lvl="0" marL="457200" marR="0" rtl="0" algn="l">
              <a:lnSpc>
                <a:spcPct val="100000"/>
              </a:lnSpc>
              <a:spcBef>
                <a:spcPts val="2000"/>
              </a:spcBef>
              <a:spcAft>
                <a:spcPts val="0"/>
              </a:spcAft>
              <a:buClr>
                <a:srgbClr val="001D4D"/>
              </a:buClr>
              <a:buSzPts val="2200"/>
              <a:buFont typeface="Noto Sans Symbols"/>
              <a:buChar char="●"/>
            </a:pPr>
            <a:r>
              <a:rPr b="0" i="0" lang="en-US" sz="1400" u="none" cap="none" strike="noStrike">
                <a:solidFill>
                  <a:srgbClr val="001D4D"/>
                </a:solidFill>
                <a:latin typeface="Trebuchet MS"/>
                <a:ea typeface="Trebuchet MS"/>
                <a:cs typeface="Trebuchet MS"/>
                <a:sym typeface="Trebuchet MS"/>
              </a:rPr>
              <a:t>Flexible supervisor reporting. </a:t>
            </a:r>
            <a:endParaRPr/>
          </a:p>
          <a:p>
            <a:pPr indent="0" lvl="0" marL="88900" marR="0" rtl="0" algn="l">
              <a:lnSpc>
                <a:spcPct val="100000"/>
              </a:lnSpc>
              <a:spcBef>
                <a:spcPts val="2000"/>
              </a:spcBef>
              <a:spcAft>
                <a:spcPts val="0"/>
              </a:spcAft>
              <a:buClr>
                <a:srgbClr val="001D4D"/>
              </a:buClr>
              <a:buSzPts val="2200"/>
              <a:buFont typeface="Noto Sans Symbols"/>
              <a:buNone/>
            </a:pPr>
            <a:r>
              <a:t/>
            </a:r>
            <a:endParaRPr b="0" i="0" sz="1400" u="none" cap="none" strike="noStrike">
              <a:solidFill>
                <a:srgbClr val="001D4D"/>
              </a:solidFill>
              <a:latin typeface="Trebuchet MS"/>
              <a:ea typeface="Trebuchet MS"/>
              <a:cs typeface="Trebuchet MS"/>
              <a:sym typeface="Trebuchet MS"/>
            </a:endParaRPr>
          </a:p>
          <a:p>
            <a:pPr indent="0" lvl="0" marL="88900" marR="0" rtl="0" algn="l">
              <a:lnSpc>
                <a:spcPct val="100000"/>
              </a:lnSpc>
              <a:spcBef>
                <a:spcPts val="2000"/>
              </a:spcBef>
              <a:spcAft>
                <a:spcPts val="0"/>
              </a:spcAft>
              <a:buClr>
                <a:srgbClr val="001D4D"/>
              </a:buClr>
              <a:buSzPts val="2200"/>
              <a:buFont typeface="Noto Sans Symbols"/>
              <a:buNone/>
            </a:pPr>
            <a:r>
              <a:rPr b="0" i="0" lang="en-US" sz="1400" u="none" cap="none" strike="noStrike">
                <a:solidFill>
                  <a:srgbClr val="001D4D"/>
                </a:solidFill>
                <a:latin typeface="Trebuchet MS"/>
                <a:ea typeface="Trebuchet MS"/>
                <a:cs typeface="Trebuchet MS"/>
                <a:sym typeface="Trebuchet MS"/>
              </a:rPr>
              <a:t>		             </a:t>
            </a:r>
            <a:r>
              <a:rPr b="0" i="0" lang="en-US" sz="2000" u="none" cap="none" strike="noStrike">
                <a:solidFill>
                  <a:srgbClr val="001D4D"/>
                </a:solidFill>
                <a:latin typeface="Trebuchet MS"/>
                <a:ea typeface="Trebuchet MS"/>
                <a:cs typeface="Trebuchet MS"/>
                <a:sym typeface="Trebuchet MS"/>
              </a:rPr>
              <a:t>Darilys Pereira Lopez</a:t>
            </a:r>
            <a:endParaRPr/>
          </a:p>
          <a:p>
            <a:pPr indent="0" lvl="5" marL="2286000" marR="0" rtl="0" algn="l">
              <a:lnSpc>
                <a:spcPct val="100000"/>
              </a:lnSpc>
              <a:spcBef>
                <a:spcPts val="2000"/>
              </a:spcBef>
              <a:spcAft>
                <a:spcPts val="0"/>
              </a:spcAft>
              <a:buClr>
                <a:schemeClr val="dk1"/>
              </a:buClr>
              <a:buSzPts val="2200"/>
              <a:buFont typeface="Arial"/>
              <a:buNone/>
            </a:pPr>
            <a:r>
              <a:rPr b="0" i="0" lang="en-US" sz="2000" u="none" cap="none" strike="noStrike">
                <a:solidFill>
                  <a:srgbClr val="001D4D"/>
                </a:solidFill>
                <a:latin typeface="Trebuchet MS"/>
                <a:ea typeface="Trebuchet MS"/>
                <a:cs typeface="Trebuchet MS"/>
                <a:sym typeface="Trebuchet MS"/>
              </a:rPr>
              <a:t>Questions?</a:t>
            </a:r>
            <a:endParaRPr/>
          </a:p>
          <a:p>
            <a:pPr indent="0" lvl="5" marL="2286000" marR="0" rtl="0" algn="l">
              <a:lnSpc>
                <a:spcPct val="100000"/>
              </a:lnSpc>
              <a:spcBef>
                <a:spcPts val="2000"/>
              </a:spcBef>
              <a:spcAft>
                <a:spcPts val="0"/>
              </a:spcAft>
              <a:buClr>
                <a:schemeClr val="dk1"/>
              </a:buClr>
              <a:buSzPts val="2200"/>
              <a:buFont typeface="Arial"/>
              <a:buNone/>
            </a:pPr>
            <a:r>
              <a:rPr b="0" i="0" lang="en-US" sz="2000" u="none" cap="none" strike="noStrike">
                <a:solidFill>
                  <a:srgbClr val="001D4D"/>
                </a:solidFill>
                <a:latin typeface="Trebuchet MS"/>
                <a:ea typeface="Trebuchet MS"/>
                <a:cs typeface="Trebuchet MS"/>
                <a:sym typeface="Trebuchet MS"/>
              </a:rPr>
              <a:t>Thank You!</a:t>
            </a:r>
            <a:endParaRPr b="0" i="0" sz="2000" u="none" cap="none" strike="noStrike">
              <a:solidFill>
                <a:srgbClr val="001D4D"/>
              </a:solidFill>
              <a:latin typeface="Trebuchet MS"/>
              <a:ea typeface="Trebuchet MS"/>
              <a:cs typeface="Trebuchet MS"/>
              <a:sym typeface="Trebuchet MS"/>
            </a:endParaRPr>
          </a:p>
          <a:p>
            <a:pPr indent="0" lvl="0" marL="0" marR="0" rtl="0" algn="l">
              <a:lnSpc>
                <a:spcPct val="100000"/>
              </a:lnSpc>
              <a:spcBef>
                <a:spcPts val="2000"/>
              </a:spcBef>
              <a:spcAft>
                <a:spcPts val="0"/>
              </a:spcAft>
              <a:buClr>
                <a:srgbClr val="001D4D"/>
              </a:buClr>
              <a:buSzPts val="2200"/>
              <a:buFont typeface="Noto Sans Symbols"/>
              <a:buNone/>
            </a:pPr>
            <a:r>
              <a:t/>
            </a:r>
            <a:endParaRPr b="0" i="0" sz="2200" u="none" cap="none" strike="noStrike">
              <a:solidFill>
                <a:srgbClr val="001D4D"/>
              </a:solidFill>
              <a:latin typeface="Trebuchet MS"/>
              <a:ea typeface="Trebuchet MS"/>
              <a:cs typeface="Trebuchet MS"/>
              <a:sym typeface="Trebuchet MS"/>
            </a:endParaRPr>
          </a:p>
        </p:txBody>
      </p:sp>
      <p:pic>
        <p:nvPicPr>
          <p:cNvPr id="424" name="Shape 42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425" name="Shape 425"/>
          <p:cNvPicPr preferRelativeResize="0"/>
          <p:nvPr/>
        </p:nvPicPr>
        <p:blipFill rotWithShape="1">
          <a:blip r:embed="rId4">
            <a:alphaModFix/>
          </a:blip>
          <a:srcRect b="0" l="0" r="0" t="0"/>
          <a:stretch/>
        </p:blipFill>
        <p:spPr>
          <a:xfrm>
            <a:off x="6107722" y="3791561"/>
            <a:ext cx="2434315" cy="1424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System Design: Architecture</a:t>
            </a:r>
            <a:endParaRPr b="0" i="0" sz="3800" u="none" cap="none" strike="noStrike">
              <a:solidFill>
                <a:srgbClr val="001D4D"/>
              </a:solidFill>
              <a:latin typeface="Trebuchet MS"/>
              <a:ea typeface="Trebuchet MS"/>
              <a:cs typeface="Trebuchet MS"/>
              <a:sym typeface="Trebuchet MS"/>
            </a:endParaRPr>
          </a:p>
        </p:txBody>
      </p:sp>
      <p:pic>
        <p:nvPicPr>
          <p:cNvPr id="184" name="Shape 184"/>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85" name="Shape 185"/>
          <p:cNvPicPr preferRelativeResize="0"/>
          <p:nvPr/>
        </p:nvPicPr>
        <p:blipFill rotWithShape="1">
          <a:blip r:embed="rId4">
            <a:alphaModFix/>
          </a:blip>
          <a:srcRect b="0" l="0" r="0" t="0"/>
          <a:stretch/>
        </p:blipFill>
        <p:spPr>
          <a:xfrm>
            <a:off x="495550" y="1642675"/>
            <a:ext cx="3380480" cy="3563212"/>
          </a:xfrm>
          <a:prstGeom prst="rect">
            <a:avLst/>
          </a:prstGeom>
          <a:noFill/>
          <a:ln>
            <a:noFill/>
          </a:ln>
        </p:spPr>
      </p:pic>
      <p:sp>
        <p:nvSpPr>
          <p:cNvPr id="186" name="Shape 186"/>
          <p:cNvSpPr txBox="1"/>
          <p:nvPr/>
        </p:nvSpPr>
        <p:spPr>
          <a:xfrm>
            <a:off x="4314475" y="2145375"/>
            <a:ext cx="4299600" cy="15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chemeClr val="dk1"/>
                </a:solidFill>
                <a:latin typeface="Arial"/>
                <a:ea typeface="Arial"/>
                <a:cs typeface="Arial"/>
                <a:sym typeface="Arial"/>
              </a:rPr>
              <a:t>Model-View-Controller is an architectural pattern commonly used for designing web applications. As the name implies, there are 3 major components in the architecture:</a:t>
            </a:r>
            <a:endParaRPr b="0" i="0" sz="1200" u="none" cap="none" strike="noStrike">
              <a:solidFill>
                <a:schemeClr val="dk1"/>
              </a:solidFill>
              <a:latin typeface="Arial"/>
              <a:ea typeface="Arial"/>
              <a:cs typeface="Arial"/>
              <a:sym typeface="Arial"/>
            </a:endParaRPr>
          </a:p>
          <a:p>
            <a:pPr indent="-304800" lvl="0" marL="457200" marR="0" rtl="0" algn="just">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Model – </a:t>
            </a:r>
            <a:r>
              <a:rPr lang="en-US" sz="1200">
                <a:solidFill>
                  <a:schemeClr val="dk1"/>
                </a:solidFill>
              </a:rPr>
              <a:t>M</a:t>
            </a:r>
            <a:r>
              <a:rPr b="0" i="0" lang="en-US" sz="1200" u="none" cap="none" strike="noStrike">
                <a:solidFill>
                  <a:schemeClr val="dk1"/>
                </a:solidFill>
                <a:latin typeface="Arial"/>
                <a:ea typeface="Arial"/>
                <a:cs typeface="Arial"/>
                <a:sym typeface="Arial"/>
              </a:rPr>
              <a:t>anages the data and logic of the application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View – The User Interface of the application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Controller – Receives user input and modifies data in the model</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Shape 187"/>
          <p:cNvSpPr txBox="1"/>
          <p:nvPr/>
        </p:nvSpPr>
        <p:spPr>
          <a:xfrm>
            <a:off x="4772175" y="1668788"/>
            <a:ext cx="35907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Model-View Controller</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Shape 188"/>
          <p:cNvSpPr txBox="1"/>
          <p:nvPr/>
        </p:nvSpPr>
        <p:spPr>
          <a:xfrm>
            <a:off x="4675125" y="3823975"/>
            <a:ext cx="3784800" cy="50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Client-Server Model</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Shape 189"/>
          <p:cNvSpPr txBox="1"/>
          <p:nvPr/>
        </p:nvSpPr>
        <p:spPr>
          <a:xfrm>
            <a:off x="4314475" y="4200975"/>
            <a:ext cx="3922800" cy="1797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Our system uses the Client-Server model, which is an application structure used in distributed applications. The client makes requests to the server via the internet,and the server responds to the client with the requested function. Virtual Roll Call is hosted on a Windows Server, and clients are able to use the application and perform actions through the server.</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Minimal Class Diagram</a:t>
            </a:r>
            <a:endParaRPr b="0" i="0" sz="3800" u="none" cap="none" strike="noStrike">
              <a:solidFill>
                <a:srgbClr val="001D4D"/>
              </a:solidFill>
              <a:latin typeface="Trebuchet MS"/>
              <a:ea typeface="Trebuchet MS"/>
              <a:cs typeface="Trebuchet MS"/>
              <a:sym typeface="Trebuchet MS"/>
            </a:endParaRPr>
          </a:p>
        </p:txBody>
      </p:sp>
      <p:pic>
        <p:nvPicPr>
          <p:cNvPr id="196" name="Shape 196"/>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pic>
        <p:nvPicPr>
          <p:cNvPr id="197" name="Shape 197"/>
          <p:cNvPicPr preferRelativeResize="0"/>
          <p:nvPr/>
        </p:nvPicPr>
        <p:blipFill rotWithShape="1">
          <a:blip r:embed="rId4">
            <a:alphaModFix/>
          </a:blip>
          <a:srcRect b="0" l="0" r="0" t="0"/>
          <a:stretch/>
        </p:blipFill>
        <p:spPr>
          <a:xfrm>
            <a:off x="1691025" y="1578025"/>
            <a:ext cx="5122099" cy="4196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Stories </a:t>
            </a:r>
            <a:endParaRPr b="0" i="0" sz="3800" u="none" cap="none" strike="noStrike">
              <a:solidFill>
                <a:srgbClr val="001D4D"/>
              </a:solidFill>
              <a:latin typeface="Trebuchet MS"/>
              <a:ea typeface="Trebuchet MS"/>
              <a:cs typeface="Trebuchet MS"/>
              <a:sym typeface="Trebuchet MS"/>
            </a:endParaRPr>
          </a:p>
        </p:txBody>
      </p:sp>
      <p:sp>
        <p:nvSpPr>
          <p:cNvPr id="204" name="Shape 204"/>
          <p:cNvSpPr txBox="1"/>
          <p:nvPr>
            <p:ph idx="1" type="body"/>
          </p:nvPr>
        </p:nvSpPr>
        <p:spPr>
          <a:xfrm>
            <a:off x="779463" y="13248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20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332: Add Shift Functionality for Officers</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343: Add Folder/Category Security Based on Officer’s Shift</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347: Add Site Settings for Session Timeout</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328: Automatically Logout User after Being Idle for Timeout Period</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333: Show Pending Documents on Supervisor’s log</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329: Archive Watch Order</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Story 311: Set Watch Order Map Default Position Based on Longitude and Latitude from Site Settings</a:t>
            </a:r>
            <a:endParaRPr b="0" i="0" sz="1600" u="none" cap="none" strike="noStrike">
              <a:solidFill>
                <a:schemeClr val="dk1"/>
              </a:solidFill>
              <a:latin typeface="Arial"/>
              <a:ea typeface="Arial"/>
              <a:cs typeface="Arial"/>
              <a:sym typeface="Arial"/>
            </a:endParaRPr>
          </a:p>
        </p:txBody>
      </p:sp>
      <p:pic>
        <p:nvPicPr>
          <p:cNvPr id="205" name="Shape 205"/>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79463" y="381000"/>
            <a:ext cx="7583400" cy="1044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3800" u="none" cap="none" strike="noStrike">
                <a:solidFill>
                  <a:srgbClr val="001D4D"/>
                </a:solidFill>
                <a:latin typeface="Trebuchet MS"/>
                <a:ea typeface="Trebuchet MS"/>
                <a:cs typeface="Trebuchet MS"/>
                <a:sym typeface="Trebuchet MS"/>
              </a:rPr>
              <a:t>User Story #332 </a:t>
            </a:r>
            <a:endParaRPr b="0" i="0" sz="2400" u="none" cap="none" strike="noStrike">
              <a:solidFill>
                <a:srgbClr val="001D4D"/>
              </a:solidFill>
              <a:latin typeface="Trebuchet MS"/>
              <a:ea typeface="Trebuchet MS"/>
              <a:cs typeface="Trebuchet MS"/>
              <a:sym typeface="Trebuchet MS"/>
            </a:endParaRPr>
          </a:p>
        </p:txBody>
      </p:sp>
      <p:sp>
        <p:nvSpPr>
          <p:cNvPr id="212" name="Shape 212"/>
          <p:cNvSpPr txBox="1"/>
          <p:nvPr>
            <p:ph idx="1" type="body"/>
          </p:nvPr>
        </p:nvSpPr>
        <p:spPr>
          <a:xfrm>
            <a:off x="779463" y="1828800"/>
            <a:ext cx="7583400" cy="42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0"/>
              </a:spcBef>
              <a:spcAft>
                <a:spcPts val="0"/>
              </a:spcAft>
              <a:buClr>
                <a:srgbClr val="001D4D"/>
              </a:buClr>
              <a:buSzPts val="2200"/>
              <a:buFont typeface="Noto Sans Symbols"/>
              <a:buNone/>
            </a:pPr>
            <a:r>
              <a:rPr b="1" i="0" lang="en-US" sz="1600" u="none" cap="none" strike="noStrike">
                <a:solidFill>
                  <a:schemeClr val="dk1"/>
                </a:solidFill>
                <a:latin typeface="Arial"/>
                <a:ea typeface="Arial"/>
                <a:cs typeface="Arial"/>
                <a:sym typeface="Arial"/>
              </a:rPr>
              <a:t>Add Shift Functionality for Officers</a:t>
            </a:r>
            <a:endParaRPr/>
          </a:p>
          <a:p>
            <a:pPr indent="0" lvl="0" marL="88900" marR="0" rtl="0" algn="l">
              <a:lnSpc>
                <a:spcPct val="100000"/>
              </a:lnSpc>
              <a:spcBef>
                <a:spcPts val="2000"/>
              </a:spcBef>
              <a:spcAft>
                <a:spcPts val="0"/>
              </a:spcAft>
              <a:buClr>
                <a:srgbClr val="001D4D"/>
              </a:buClr>
              <a:buSzPts val="2200"/>
              <a:buFont typeface="Noto Sans Symbols"/>
              <a:buNone/>
            </a:pPr>
            <a:r>
              <a:rPr b="0" i="1" lang="en-US" sz="1600" u="none" cap="none" strike="noStrike">
                <a:solidFill>
                  <a:schemeClr val="dk1"/>
                </a:solidFill>
                <a:latin typeface="Arial"/>
                <a:ea typeface="Arial"/>
                <a:cs typeface="Arial"/>
                <a:sym typeface="Arial"/>
              </a:rPr>
              <a:t>As an administrator, I would like to assign officers to a specific shift in the system so I can restrict the  access to certain areas of the application based on the officer’s shift.</a:t>
            </a:r>
            <a:endParaRPr b="0" i="0" sz="1600" u="none" cap="none" strike="noStrike">
              <a:solidFill>
                <a:schemeClr val="dk1"/>
              </a:solidFill>
              <a:latin typeface="Arial"/>
              <a:ea typeface="Arial"/>
              <a:cs typeface="Arial"/>
              <a:sym typeface="Arial"/>
            </a:endParaRPr>
          </a:p>
          <a:p>
            <a:pPr indent="0" lvl="0" marL="88900" marR="0" rtl="0" algn="l">
              <a:lnSpc>
                <a:spcPct val="100000"/>
              </a:lnSpc>
              <a:spcBef>
                <a:spcPts val="2000"/>
              </a:spcBef>
              <a:spcAft>
                <a:spcPts val="0"/>
              </a:spcAft>
              <a:buClr>
                <a:srgbClr val="001D4D"/>
              </a:buClr>
              <a:buSzPts val="2200"/>
              <a:buFont typeface="Noto Sans Symbols"/>
              <a:buNone/>
            </a:pPr>
            <a:r>
              <a:rPr b="0" i="0" lang="en-US" sz="1600" u="sng" cap="none" strike="noStrike">
                <a:solidFill>
                  <a:schemeClr val="dk1"/>
                </a:solidFill>
                <a:latin typeface="Arial"/>
                <a:ea typeface="Arial"/>
                <a:cs typeface="Arial"/>
                <a:sym typeface="Arial"/>
              </a:rPr>
              <a:t>Acceptance Criteria:</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Shifts need to be setup before being assigned to the officers through the application settings.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Shifts can be updated/deleted at any time. </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Officers must be assigned to a specific shift.</a:t>
            </a:r>
            <a:endParaRPr/>
          </a:p>
          <a:p>
            <a:pPr indent="-368300" lvl="0" marL="457200" marR="0" rtl="0" algn="l">
              <a:lnSpc>
                <a:spcPct val="100000"/>
              </a:lnSpc>
              <a:spcBef>
                <a:spcPts val="800"/>
              </a:spcBef>
              <a:spcAft>
                <a:spcPts val="0"/>
              </a:spcAft>
              <a:buClr>
                <a:srgbClr val="001D4D"/>
              </a:buClr>
              <a:buSzPts val="2200"/>
              <a:buFont typeface="Noto Sans Symbols"/>
              <a:buChar char="●"/>
            </a:pPr>
            <a:r>
              <a:rPr b="0" i="0" lang="en-US" sz="1600" u="none" cap="none" strike="noStrike">
                <a:solidFill>
                  <a:schemeClr val="dk1"/>
                </a:solidFill>
                <a:latin typeface="Arial"/>
                <a:ea typeface="Arial"/>
                <a:cs typeface="Arial"/>
                <a:sym typeface="Arial"/>
              </a:rPr>
              <a:t>Administrators can change an officer’s shift at any time. </a:t>
            </a:r>
            <a:endParaRPr/>
          </a:p>
          <a:p>
            <a:pPr indent="0" lvl="0" marL="0" marR="0" rtl="0" algn="l">
              <a:lnSpc>
                <a:spcPct val="100000"/>
              </a:lnSpc>
              <a:spcBef>
                <a:spcPts val="2000"/>
              </a:spcBef>
              <a:spcAft>
                <a:spcPts val="0"/>
              </a:spcAft>
              <a:buClr>
                <a:srgbClr val="001D4D"/>
              </a:buClr>
              <a:buSzPts val="2200"/>
              <a:buFont typeface="Noto Sans Symbols"/>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2000"/>
              </a:spcBef>
              <a:spcAft>
                <a:spcPts val="0"/>
              </a:spcAft>
              <a:buClr>
                <a:srgbClr val="001D4D"/>
              </a:buClr>
              <a:buSzPts val="2200"/>
              <a:buFont typeface="Noto Sans Symbols"/>
              <a:buNone/>
            </a:pPr>
            <a:r>
              <a:t/>
            </a:r>
            <a:endParaRPr b="1" i="0" sz="2000" u="none" cap="none" strike="noStrike">
              <a:solidFill>
                <a:srgbClr val="001D4D"/>
              </a:solidFill>
              <a:latin typeface="Arial"/>
              <a:ea typeface="Arial"/>
              <a:cs typeface="Arial"/>
              <a:sym typeface="Arial"/>
            </a:endParaRPr>
          </a:p>
        </p:txBody>
      </p:sp>
      <p:pic>
        <p:nvPicPr>
          <p:cNvPr id="213" name="Shape 213"/>
          <p:cNvPicPr preferRelativeResize="0"/>
          <p:nvPr/>
        </p:nvPicPr>
        <p:blipFill rotWithShape="1">
          <a:blip r:embed="rId3">
            <a:alphaModFix/>
          </a:blip>
          <a:srcRect b="0" l="0" r="0" t="0"/>
          <a:stretch/>
        </p:blipFill>
        <p:spPr>
          <a:xfrm>
            <a:off x="295575" y="5411600"/>
            <a:ext cx="1099223" cy="1219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https://lh6.googleusercontent.com/dllsRRJp_6vLzhQ_aUlGKH-REbIGwYpZz7ZJ2PjObVvl1twQMF13z6wAJSCKgSYqbDJHelwOBaaypd_9a09TReV55JviLxmcIgxcXkTyV48nhWztNXcLXllwH3NlQ88CtbhxejJk" id="218" name="Shape 218"/>
          <p:cNvPicPr preferRelativeResize="0"/>
          <p:nvPr/>
        </p:nvPicPr>
        <p:blipFill rotWithShape="1">
          <a:blip r:embed="rId3">
            <a:alphaModFix/>
          </a:blip>
          <a:srcRect b="0" l="0" r="0" t="0"/>
          <a:stretch/>
        </p:blipFill>
        <p:spPr>
          <a:xfrm>
            <a:off x="550984" y="1442427"/>
            <a:ext cx="8039941" cy="4008804"/>
          </a:xfrm>
          <a:prstGeom prst="rect">
            <a:avLst/>
          </a:prstGeom>
          <a:noFill/>
          <a:ln>
            <a:noFill/>
          </a:ln>
        </p:spPr>
      </p:pic>
      <p:pic>
        <p:nvPicPr>
          <p:cNvPr id="219" name="Shape 219"/>
          <p:cNvPicPr preferRelativeResize="0"/>
          <p:nvPr/>
        </p:nvPicPr>
        <p:blipFill rotWithShape="1">
          <a:blip r:embed="rId4">
            <a:alphaModFix/>
          </a:blip>
          <a:srcRect b="0" l="0" r="0" t="0"/>
          <a:stretch/>
        </p:blipFill>
        <p:spPr>
          <a:xfrm>
            <a:off x="295575" y="5411600"/>
            <a:ext cx="1099223" cy="1219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